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7" d="100"/>
          <a:sy n="57" d="100"/>
        </p:scale>
        <p:origin x="80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37547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64037" y="1909763"/>
            <a:ext cx="7415927" cy="972026"/>
          </a:xfrm>
          <a:prstGeom prst="rect">
            <a:avLst/>
          </a:prstGeom>
          <a:noFill/>
          <a:ln/>
        </p:spPr>
        <p:txBody>
          <a:bodyPr wrap="square" rtlCol="0" anchor="t"/>
          <a:lstStyle/>
          <a:p>
            <a:pPr marL="0" indent="0">
              <a:lnSpc>
                <a:spcPts val="3827"/>
              </a:lnSpc>
              <a:buNone/>
            </a:pPr>
            <a:r>
              <a:rPr lang="en-US" sz="3062" b="1" dirty="0">
                <a:solidFill>
                  <a:srgbClr val="000000"/>
                </a:solidFill>
                <a:latin typeface="Petrona" pitchFamily="34" charset="0"/>
                <a:ea typeface="Petrona" pitchFamily="34" charset="-122"/>
                <a:cs typeface="Petrona" pitchFamily="34" charset="-120"/>
              </a:rPr>
              <a:t>Addressing Societal Challenges: Climate Change, Inequality, and Mental Health</a:t>
            </a:r>
          </a:p>
          <a:p>
            <a:pPr marL="0" indent="0">
              <a:lnSpc>
                <a:spcPts val="3827"/>
              </a:lnSpc>
              <a:buNone/>
            </a:pPr>
            <a:endParaRPr lang="en-US" sz="3062" dirty="0"/>
          </a:p>
        </p:txBody>
      </p:sp>
      <p:sp>
        <p:nvSpPr>
          <p:cNvPr id="6" name="Text 2"/>
          <p:cNvSpPr/>
          <p:nvPr/>
        </p:nvSpPr>
        <p:spPr>
          <a:xfrm>
            <a:off x="864037" y="3159443"/>
            <a:ext cx="7415927" cy="3160395"/>
          </a:xfrm>
          <a:prstGeom prst="rect">
            <a:avLst/>
          </a:prstGeom>
          <a:noFill/>
          <a:ln/>
        </p:spPr>
        <p:txBody>
          <a:bodyPr wrap="square" rtlCol="0" anchor="t"/>
          <a:lstStyle/>
          <a:p>
            <a:pPr marL="0" indent="0">
              <a:lnSpc>
                <a:spcPts val="3110"/>
              </a:lnSpc>
              <a:buNone/>
            </a:pPr>
            <a:r>
              <a:rPr lang="en-US" sz="1944" dirty="0">
                <a:solidFill>
                  <a:srgbClr val="272525"/>
                </a:solidFill>
                <a:latin typeface="Inter" pitchFamily="34" charset="0"/>
                <a:ea typeface="Inter" pitchFamily="34" charset="-122"/>
                <a:cs typeface="Inter" pitchFamily="34" charset="-120"/>
              </a:rPr>
              <a:t>Modern society faces complex and intertwined challenges that demand our collective attention and action. Climate change, inequality, and mental health issues are among the most pressing concerns, impacting every aspect of our lives and shaping the future of our planet. This presentation will delve into each of these challenges, explore their multifaceted impacts, and propose solutions that can pave the way for a more sustainable, equitable, and healthy world for all.</a:t>
            </a:r>
            <a:endParaRPr lang="en-US" sz="1944"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864037" y="2745343"/>
            <a:ext cx="7705249" cy="486013"/>
          </a:xfrm>
          <a:prstGeom prst="rect">
            <a:avLst/>
          </a:prstGeom>
          <a:noFill/>
          <a:ln/>
        </p:spPr>
        <p:txBody>
          <a:bodyPr wrap="none" rtlCol="0" anchor="t"/>
          <a:lstStyle/>
          <a:p>
            <a:pPr marL="0" indent="0">
              <a:lnSpc>
                <a:spcPts val="3827"/>
              </a:lnSpc>
              <a:buNone/>
            </a:pPr>
            <a:r>
              <a:rPr lang="en-US" sz="3062" b="1" dirty="0">
                <a:solidFill>
                  <a:srgbClr val="000000"/>
                </a:solidFill>
                <a:latin typeface="Petrona" pitchFamily="34" charset="0"/>
                <a:ea typeface="Petrona" pitchFamily="34" charset="-122"/>
                <a:cs typeface="Petrona" pitchFamily="34" charset="-120"/>
              </a:rPr>
              <a:t>Conclusion: A Vision for a Better Tomorrow</a:t>
            </a:r>
            <a:endParaRPr lang="en-US" sz="3062" dirty="0"/>
          </a:p>
        </p:txBody>
      </p:sp>
      <p:sp>
        <p:nvSpPr>
          <p:cNvPr id="5" name="Text 2"/>
          <p:cNvSpPr/>
          <p:nvPr/>
        </p:nvSpPr>
        <p:spPr>
          <a:xfrm>
            <a:off x="864037" y="3509010"/>
            <a:ext cx="12902327" cy="1975247"/>
          </a:xfrm>
          <a:prstGeom prst="rect">
            <a:avLst/>
          </a:prstGeom>
          <a:noFill/>
          <a:ln/>
        </p:spPr>
        <p:txBody>
          <a:bodyPr wrap="square" rtlCol="0" anchor="t"/>
          <a:lstStyle/>
          <a:p>
            <a:pPr marL="0" indent="0">
              <a:lnSpc>
                <a:spcPts val="3110"/>
              </a:lnSpc>
              <a:buNone/>
            </a:pPr>
            <a:r>
              <a:rPr lang="en-US" sz="1944" dirty="0">
                <a:solidFill>
                  <a:srgbClr val="272525"/>
                </a:solidFill>
                <a:latin typeface="Inter" pitchFamily="34" charset="0"/>
                <a:ea typeface="Inter" pitchFamily="34" charset="-122"/>
                <a:cs typeface="Inter" pitchFamily="34" charset="-120"/>
              </a:rPr>
              <a:t>The challenges we face are interconnected and require a holistic approach. By adopting sustainable practices, implementing fair policies, and promoting mental well-being, we can create a more sustainable, equitable, and healthy society. It is essential to remember that the future we desire is within our reach, but it requires our collective effort and commitment. Let us work together to build a better tomorrow for ourselves and future generations.</a:t>
            </a:r>
            <a:endParaRPr lang="en-US" sz="1944"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696"/>
          </a:xfrm>
          <a:prstGeom prst="rect">
            <a:avLst/>
          </a:prstGeom>
          <a:solidFill>
            <a:srgbClr val="FFFFFF">
              <a:alpha val="75000"/>
            </a:srgbClr>
          </a:solidFill>
          <a:ln/>
        </p:spPr>
      </p:sp>
      <p:sp>
        <p:nvSpPr>
          <p:cNvPr id="4" name="Text 1"/>
          <p:cNvSpPr/>
          <p:nvPr/>
        </p:nvSpPr>
        <p:spPr>
          <a:xfrm>
            <a:off x="881777" y="647700"/>
            <a:ext cx="5370433" cy="463748"/>
          </a:xfrm>
          <a:prstGeom prst="rect">
            <a:avLst/>
          </a:prstGeom>
          <a:noFill/>
          <a:ln/>
        </p:spPr>
        <p:txBody>
          <a:bodyPr wrap="none" rtlCol="0" anchor="t"/>
          <a:lstStyle/>
          <a:p>
            <a:pPr marL="0" indent="0">
              <a:lnSpc>
                <a:spcPts val="3651"/>
              </a:lnSpc>
              <a:buNone/>
            </a:pPr>
            <a:r>
              <a:rPr lang="en-US" sz="2921" b="1" dirty="0">
                <a:solidFill>
                  <a:srgbClr val="000000"/>
                </a:solidFill>
                <a:latin typeface="Petrona" pitchFamily="34" charset="0"/>
                <a:ea typeface="Petrona" pitchFamily="34" charset="-122"/>
                <a:cs typeface="Petrona" pitchFamily="34" charset="-120"/>
              </a:rPr>
              <a:t>Climate Change: A Global Crisis</a:t>
            </a:r>
            <a:endParaRPr lang="en-US" sz="2921" dirty="0"/>
          </a:p>
        </p:txBody>
      </p:sp>
      <p:sp>
        <p:nvSpPr>
          <p:cNvPr id="5" name="Shape 2"/>
          <p:cNvSpPr/>
          <p:nvPr/>
        </p:nvSpPr>
        <p:spPr>
          <a:xfrm>
            <a:off x="1219795" y="1376363"/>
            <a:ext cx="30480" cy="6208633"/>
          </a:xfrm>
          <a:prstGeom prst="roundRect">
            <a:avLst>
              <a:gd name="adj" fmla="val 324573"/>
            </a:avLst>
          </a:prstGeom>
          <a:solidFill>
            <a:srgbClr val="B2D4E5"/>
          </a:solidFill>
          <a:ln/>
        </p:spPr>
      </p:sp>
      <p:sp>
        <p:nvSpPr>
          <p:cNvPr id="6" name="Shape 3"/>
          <p:cNvSpPr/>
          <p:nvPr/>
        </p:nvSpPr>
        <p:spPr>
          <a:xfrm>
            <a:off x="1469529" y="1890951"/>
            <a:ext cx="824389" cy="30480"/>
          </a:xfrm>
          <a:prstGeom prst="roundRect">
            <a:avLst>
              <a:gd name="adj" fmla="val 324573"/>
            </a:avLst>
          </a:prstGeom>
          <a:solidFill>
            <a:srgbClr val="B2D4E5"/>
          </a:solidFill>
          <a:ln/>
        </p:spPr>
      </p:sp>
      <p:sp>
        <p:nvSpPr>
          <p:cNvPr id="7" name="Shape 4"/>
          <p:cNvSpPr/>
          <p:nvPr/>
        </p:nvSpPr>
        <p:spPr>
          <a:xfrm>
            <a:off x="970062" y="1641277"/>
            <a:ext cx="529947" cy="529947"/>
          </a:xfrm>
          <a:prstGeom prst="roundRect">
            <a:avLst>
              <a:gd name="adj" fmla="val 18668"/>
            </a:avLst>
          </a:prstGeom>
          <a:solidFill>
            <a:srgbClr val="CCEEFF"/>
          </a:solidFill>
          <a:ln w="7620">
            <a:solidFill>
              <a:srgbClr val="B2D4E5"/>
            </a:solidFill>
            <a:prstDash val="solid"/>
          </a:ln>
        </p:spPr>
      </p:sp>
      <p:sp>
        <p:nvSpPr>
          <p:cNvPr id="8" name="Text 5"/>
          <p:cNvSpPr/>
          <p:nvPr/>
        </p:nvSpPr>
        <p:spPr>
          <a:xfrm>
            <a:off x="1155561" y="1720691"/>
            <a:ext cx="158829" cy="370999"/>
          </a:xfrm>
          <a:prstGeom prst="rect">
            <a:avLst/>
          </a:prstGeom>
          <a:noFill/>
          <a:ln/>
        </p:spPr>
        <p:txBody>
          <a:bodyPr wrap="none" rtlCol="0" anchor="t"/>
          <a:lstStyle/>
          <a:p>
            <a:pPr marL="0" indent="0" algn="ctr">
              <a:lnSpc>
                <a:spcPts val="2921"/>
              </a:lnSpc>
              <a:buNone/>
            </a:pPr>
            <a:r>
              <a:rPr lang="en-US" sz="2921" b="1" dirty="0">
                <a:solidFill>
                  <a:srgbClr val="272525"/>
                </a:solidFill>
                <a:latin typeface="Petrona" pitchFamily="34" charset="0"/>
                <a:ea typeface="Petrona" pitchFamily="34" charset="-122"/>
                <a:cs typeface="Petrona" pitchFamily="34" charset="-120"/>
              </a:rPr>
              <a:t>1</a:t>
            </a:r>
            <a:endParaRPr lang="en-US" sz="2921" dirty="0"/>
          </a:p>
        </p:txBody>
      </p:sp>
      <p:sp>
        <p:nvSpPr>
          <p:cNvPr id="9" name="Text 6"/>
          <p:cNvSpPr/>
          <p:nvPr/>
        </p:nvSpPr>
        <p:spPr>
          <a:xfrm>
            <a:off x="2530435" y="1611868"/>
            <a:ext cx="3091458" cy="386477"/>
          </a:xfrm>
          <a:prstGeom prst="rect">
            <a:avLst/>
          </a:prstGeom>
          <a:noFill/>
          <a:ln/>
        </p:spPr>
        <p:txBody>
          <a:bodyPr wrap="none" rtlCol="0" anchor="t"/>
          <a:lstStyle/>
          <a:p>
            <a:pPr marL="0" indent="0" algn="l">
              <a:lnSpc>
                <a:spcPts val="3043"/>
              </a:lnSpc>
              <a:buNone/>
            </a:pPr>
            <a:r>
              <a:rPr lang="en-US" sz="2434" b="1" dirty="0">
                <a:solidFill>
                  <a:srgbClr val="272525"/>
                </a:solidFill>
                <a:latin typeface="Petrona" pitchFamily="34" charset="0"/>
                <a:ea typeface="Petrona" pitchFamily="34" charset="-122"/>
                <a:cs typeface="Petrona" pitchFamily="34" charset="-120"/>
              </a:rPr>
              <a:t>Rising Temperatures</a:t>
            </a:r>
            <a:endParaRPr lang="en-US" sz="2434" dirty="0"/>
          </a:p>
        </p:txBody>
      </p:sp>
      <p:sp>
        <p:nvSpPr>
          <p:cNvPr id="10" name="Text 7"/>
          <p:cNvSpPr/>
          <p:nvPr/>
        </p:nvSpPr>
        <p:spPr>
          <a:xfrm>
            <a:off x="2530435" y="2139672"/>
            <a:ext cx="11218069" cy="376714"/>
          </a:xfrm>
          <a:prstGeom prst="rect">
            <a:avLst/>
          </a:prstGeom>
          <a:noFill/>
          <a:ln/>
        </p:spPr>
        <p:txBody>
          <a:bodyPr wrap="none" rtlCol="0" anchor="t"/>
          <a:lstStyle/>
          <a:p>
            <a:pPr marL="0" indent="0" algn="l">
              <a:lnSpc>
                <a:spcPts val="2968"/>
              </a:lnSpc>
              <a:buNone/>
            </a:pPr>
            <a:r>
              <a:rPr lang="en-US" sz="1855" dirty="0">
                <a:solidFill>
                  <a:srgbClr val="272525"/>
                </a:solidFill>
                <a:latin typeface="Inter" pitchFamily="34" charset="0"/>
                <a:ea typeface="Inter" pitchFamily="34" charset="-122"/>
                <a:cs typeface="Inter" pitchFamily="34" charset="-120"/>
              </a:rPr>
              <a:t>Increasing temperatures impact ecosystems, agriculture, and health.</a:t>
            </a:r>
            <a:endParaRPr lang="en-US" sz="1855" dirty="0"/>
          </a:p>
        </p:txBody>
      </p:sp>
      <p:sp>
        <p:nvSpPr>
          <p:cNvPr id="11" name="Shape 8"/>
          <p:cNvSpPr/>
          <p:nvPr/>
        </p:nvSpPr>
        <p:spPr>
          <a:xfrm>
            <a:off x="1469529" y="3501985"/>
            <a:ext cx="824389" cy="30480"/>
          </a:xfrm>
          <a:prstGeom prst="roundRect">
            <a:avLst>
              <a:gd name="adj" fmla="val 324573"/>
            </a:avLst>
          </a:prstGeom>
          <a:solidFill>
            <a:srgbClr val="B2D4E5"/>
          </a:solidFill>
          <a:ln/>
        </p:spPr>
      </p:sp>
      <p:sp>
        <p:nvSpPr>
          <p:cNvPr id="12" name="Shape 9"/>
          <p:cNvSpPr/>
          <p:nvPr/>
        </p:nvSpPr>
        <p:spPr>
          <a:xfrm>
            <a:off x="970062" y="3252311"/>
            <a:ext cx="529947" cy="529947"/>
          </a:xfrm>
          <a:prstGeom prst="roundRect">
            <a:avLst>
              <a:gd name="adj" fmla="val 18668"/>
            </a:avLst>
          </a:prstGeom>
          <a:solidFill>
            <a:srgbClr val="CCEEFF"/>
          </a:solidFill>
          <a:ln w="7620">
            <a:solidFill>
              <a:srgbClr val="B2D4E5"/>
            </a:solidFill>
            <a:prstDash val="solid"/>
          </a:ln>
        </p:spPr>
      </p:sp>
      <p:sp>
        <p:nvSpPr>
          <p:cNvPr id="13" name="Text 10"/>
          <p:cNvSpPr/>
          <p:nvPr/>
        </p:nvSpPr>
        <p:spPr>
          <a:xfrm>
            <a:off x="1129844" y="3331726"/>
            <a:ext cx="210383" cy="370999"/>
          </a:xfrm>
          <a:prstGeom prst="rect">
            <a:avLst/>
          </a:prstGeom>
          <a:noFill/>
          <a:ln/>
        </p:spPr>
        <p:txBody>
          <a:bodyPr wrap="none" rtlCol="0" anchor="t"/>
          <a:lstStyle/>
          <a:p>
            <a:pPr marL="0" indent="0" algn="ctr">
              <a:lnSpc>
                <a:spcPts val="2921"/>
              </a:lnSpc>
              <a:buNone/>
            </a:pPr>
            <a:r>
              <a:rPr lang="en-US" sz="2921" b="1" dirty="0">
                <a:solidFill>
                  <a:srgbClr val="272525"/>
                </a:solidFill>
                <a:latin typeface="Petrona" pitchFamily="34" charset="0"/>
                <a:ea typeface="Petrona" pitchFamily="34" charset="-122"/>
                <a:cs typeface="Petrona" pitchFamily="34" charset="-120"/>
              </a:rPr>
              <a:t>2</a:t>
            </a:r>
            <a:endParaRPr lang="en-US" sz="2921" dirty="0"/>
          </a:p>
        </p:txBody>
      </p:sp>
      <p:sp>
        <p:nvSpPr>
          <p:cNvPr id="14" name="Text 11"/>
          <p:cNvSpPr/>
          <p:nvPr/>
        </p:nvSpPr>
        <p:spPr>
          <a:xfrm>
            <a:off x="2530435" y="3222903"/>
            <a:ext cx="3091458" cy="386477"/>
          </a:xfrm>
          <a:prstGeom prst="rect">
            <a:avLst/>
          </a:prstGeom>
          <a:noFill/>
          <a:ln/>
        </p:spPr>
        <p:txBody>
          <a:bodyPr wrap="none" rtlCol="0" anchor="t"/>
          <a:lstStyle/>
          <a:p>
            <a:pPr marL="0" indent="0" algn="l">
              <a:lnSpc>
                <a:spcPts val="3043"/>
              </a:lnSpc>
              <a:buNone/>
            </a:pPr>
            <a:r>
              <a:rPr lang="en-US" sz="2434" b="1" dirty="0">
                <a:solidFill>
                  <a:srgbClr val="272525"/>
                </a:solidFill>
                <a:latin typeface="Petrona" pitchFamily="34" charset="0"/>
                <a:ea typeface="Petrona" pitchFamily="34" charset="-122"/>
                <a:cs typeface="Petrona" pitchFamily="34" charset="-120"/>
              </a:rPr>
              <a:t>Extreme Weather</a:t>
            </a:r>
            <a:endParaRPr lang="en-US" sz="2434" dirty="0"/>
          </a:p>
        </p:txBody>
      </p:sp>
      <p:sp>
        <p:nvSpPr>
          <p:cNvPr id="15" name="Text 12"/>
          <p:cNvSpPr/>
          <p:nvPr/>
        </p:nvSpPr>
        <p:spPr>
          <a:xfrm>
            <a:off x="2530435" y="3750707"/>
            <a:ext cx="11218069" cy="376714"/>
          </a:xfrm>
          <a:prstGeom prst="rect">
            <a:avLst/>
          </a:prstGeom>
          <a:noFill/>
          <a:ln/>
        </p:spPr>
        <p:txBody>
          <a:bodyPr wrap="none" rtlCol="0" anchor="t"/>
          <a:lstStyle/>
          <a:p>
            <a:pPr marL="0" indent="0" algn="l">
              <a:lnSpc>
                <a:spcPts val="2968"/>
              </a:lnSpc>
              <a:buNone/>
            </a:pPr>
            <a:r>
              <a:rPr lang="en-US" sz="1855" dirty="0">
                <a:solidFill>
                  <a:srgbClr val="272525"/>
                </a:solidFill>
                <a:latin typeface="Inter" pitchFamily="34" charset="0"/>
                <a:ea typeface="Inter" pitchFamily="34" charset="-122"/>
                <a:cs typeface="Inter" pitchFamily="34" charset="-120"/>
              </a:rPr>
              <a:t>More frequent and severe storms, floods, and hurricanes cause damage.</a:t>
            </a:r>
            <a:endParaRPr lang="en-US" sz="1855" dirty="0"/>
          </a:p>
        </p:txBody>
      </p:sp>
      <p:sp>
        <p:nvSpPr>
          <p:cNvPr id="16" name="Shape 13"/>
          <p:cNvSpPr/>
          <p:nvPr/>
        </p:nvSpPr>
        <p:spPr>
          <a:xfrm>
            <a:off x="1469529" y="5113020"/>
            <a:ext cx="824389" cy="30480"/>
          </a:xfrm>
          <a:prstGeom prst="roundRect">
            <a:avLst>
              <a:gd name="adj" fmla="val 324573"/>
            </a:avLst>
          </a:prstGeom>
          <a:solidFill>
            <a:srgbClr val="B2D4E5"/>
          </a:solidFill>
          <a:ln/>
        </p:spPr>
      </p:sp>
      <p:sp>
        <p:nvSpPr>
          <p:cNvPr id="17" name="Shape 14"/>
          <p:cNvSpPr/>
          <p:nvPr/>
        </p:nvSpPr>
        <p:spPr>
          <a:xfrm>
            <a:off x="970062" y="4863346"/>
            <a:ext cx="529947" cy="529947"/>
          </a:xfrm>
          <a:prstGeom prst="roundRect">
            <a:avLst>
              <a:gd name="adj" fmla="val 18668"/>
            </a:avLst>
          </a:prstGeom>
          <a:solidFill>
            <a:srgbClr val="CCEEFF"/>
          </a:solidFill>
          <a:ln w="7620">
            <a:solidFill>
              <a:srgbClr val="B2D4E5"/>
            </a:solidFill>
            <a:prstDash val="solid"/>
          </a:ln>
        </p:spPr>
      </p:sp>
      <p:sp>
        <p:nvSpPr>
          <p:cNvPr id="18" name="Text 15"/>
          <p:cNvSpPr/>
          <p:nvPr/>
        </p:nvSpPr>
        <p:spPr>
          <a:xfrm>
            <a:off x="1129963" y="4942761"/>
            <a:ext cx="210026" cy="370999"/>
          </a:xfrm>
          <a:prstGeom prst="rect">
            <a:avLst/>
          </a:prstGeom>
          <a:noFill/>
          <a:ln/>
        </p:spPr>
        <p:txBody>
          <a:bodyPr wrap="none" rtlCol="0" anchor="t"/>
          <a:lstStyle/>
          <a:p>
            <a:pPr marL="0" indent="0" algn="ctr">
              <a:lnSpc>
                <a:spcPts val="2921"/>
              </a:lnSpc>
              <a:buNone/>
            </a:pPr>
            <a:r>
              <a:rPr lang="en-US" sz="2921" b="1" dirty="0">
                <a:solidFill>
                  <a:srgbClr val="272525"/>
                </a:solidFill>
                <a:latin typeface="Petrona" pitchFamily="34" charset="0"/>
                <a:ea typeface="Petrona" pitchFamily="34" charset="-122"/>
                <a:cs typeface="Petrona" pitchFamily="34" charset="-120"/>
              </a:rPr>
              <a:t>3</a:t>
            </a:r>
            <a:endParaRPr lang="en-US" sz="2921" dirty="0"/>
          </a:p>
        </p:txBody>
      </p:sp>
      <p:sp>
        <p:nvSpPr>
          <p:cNvPr id="19" name="Text 16"/>
          <p:cNvSpPr/>
          <p:nvPr/>
        </p:nvSpPr>
        <p:spPr>
          <a:xfrm>
            <a:off x="2530435" y="4833937"/>
            <a:ext cx="3091458" cy="386477"/>
          </a:xfrm>
          <a:prstGeom prst="rect">
            <a:avLst/>
          </a:prstGeom>
          <a:noFill/>
          <a:ln/>
        </p:spPr>
        <p:txBody>
          <a:bodyPr wrap="none" rtlCol="0" anchor="t"/>
          <a:lstStyle/>
          <a:p>
            <a:pPr marL="0" indent="0" algn="l">
              <a:lnSpc>
                <a:spcPts val="3043"/>
              </a:lnSpc>
              <a:buNone/>
            </a:pPr>
            <a:r>
              <a:rPr lang="en-US" sz="2434" b="1" dirty="0">
                <a:solidFill>
                  <a:srgbClr val="272525"/>
                </a:solidFill>
                <a:latin typeface="Petrona" pitchFamily="34" charset="0"/>
                <a:ea typeface="Petrona" pitchFamily="34" charset="-122"/>
                <a:cs typeface="Petrona" pitchFamily="34" charset="-120"/>
              </a:rPr>
              <a:t>Sea Level Rise</a:t>
            </a:r>
            <a:endParaRPr lang="en-US" sz="2434" dirty="0"/>
          </a:p>
        </p:txBody>
      </p:sp>
      <p:sp>
        <p:nvSpPr>
          <p:cNvPr id="20" name="Text 17"/>
          <p:cNvSpPr/>
          <p:nvPr/>
        </p:nvSpPr>
        <p:spPr>
          <a:xfrm>
            <a:off x="2530435" y="5361742"/>
            <a:ext cx="11218069" cy="376714"/>
          </a:xfrm>
          <a:prstGeom prst="rect">
            <a:avLst/>
          </a:prstGeom>
          <a:noFill/>
          <a:ln/>
        </p:spPr>
        <p:txBody>
          <a:bodyPr wrap="none" rtlCol="0" anchor="t"/>
          <a:lstStyle/>
          <a:p>
            <a:pPr marL="0" indent="0" algn="l">
              <a:lnSpc>
                <a:spcPts val="2968"/>
              </a:lnSpc>
              <a:buNone/>
            </a:pPr>
            <a:r>
              <a:rPr lang="en-US" sz="1855" dirty="0">
                <a:solidFill>
                  <a:srgbClr val="272525"/>
                </a:solidFill>
                <a:latin typeface="Inter" pitchFamily="34" charset="0"/>
                <a:ea typeface="Inter" pitchFamily="34" charset="-122"/>
                <a:cs typeface="Inter" pitchFamily="34" charset="-120"/>
              </a:rPr>
              <a:t>Melting ice is raising sea levels, threatening coastal communities.</a:t>
            </a:r>
            <a:endParaRPr lang="en-US" sz="1855" dirty="0"/>
          </a:p>
        </p:txBody>
      </p:sp>
      <p:sp>
        <p:nvSpPr>
          <p:cNvPr id="21" name="Shape 18"/>
          <p:cNvSpPr/>
          <p:nvPr/>
        </p:nvSpPr>
        <p:spPr>
          <a:xfrm>
            <a:off x="1469529" y="6724055"/>
            <a:ext cx="824389" cy="30480"/>
          </a:xfrm>
          <a:prstGeom prst="roundRect">
            <a:avLst>
              <a:gd name="adj" fmla="val 324573"/>
            </a:avLst>
          </a:prstGeom>
          <a:solidFill>
            <a:srgbClr val="B2D4E5"/>
          </a:solidFill>
          <a:ln/>
        </p:spPr>
      </p:sp>
      <p:sp>
        <p:nvSpPr>
          <p:cNvPr id="22" name="Shape 19"/>
          <p:cNvSpPr/>
          <p:nvPr/>
        </p:nvSpPr>
        <p:spPr>
          <a:xfrm>
            <a:off x="970062" y="6474381"/>
            <a:ext cx="529947" cy="529947"/>
          </a:xfrm>
          <a:prstGeom prst="roundRect">
            <a:avLst>
              <a:gd name="adj" fmla="val 18668"/>
            </a:avLst>
          </a:prstGeom>
          <a:solidFill>
            <a:srgbClr val="CCEEFF"/>
          </a:solidFill>
          <a:ln w="7620">
            <a:solidFill>
              <a:srgbClr val="B2D4E5"/>
            </a:solidFill>
            <a:prstDash val="solid"/>
          </a:ln>
        </p:spPr>
      </p:sp>
      <p:sp>
        <p:nvSpPr>
          <p:cNvPr id="23" name="Text 20"/>
          <p:cNvSpPr/>
          <p:nvPr/>
        </p:nvSpPr>
        <p:spPr>
          <a:xfrm>
            <a:off x="1135082" y="6553795"/>
            <a:ext cx="199906" cy="370999"/>
          </a:xfrm>
          <a:prstGeom prst="rect">
            <a:avLst/>
          </a:prstGeom>
          <a:noFill/>
          <a:ln/>
        </p:spPr>
        <p:txBody>
          <a:bodyPr wrap="none" rtlCol="0" anchor="t"/>
          <a:lstStyle/>
          <a:p>
            <a:pPr marL="0" indent="0" algn="ctr">
              <a:lnSpc>
                <a:spcPts val="2921"/>
              </a:lnSpc>
              <a:buNone/>
            </a:pPr>
            <a:r>
              <a:rPr lang="en-US" sz="2921" b="1" dirty="0">
                <a:solidFill>
                  <a:srgbClr val="272525"/>
                </a:solidFill>
                <a:latin typeface="Petrona" pitchFamily="34" charset="0"/>
                <a:ea typeface="Petrona" pitchFamily="34" charset="-122"/>
                <a:cs typeface="Petrona" pitchFamily="34" charset="-120"/>
              </a:rPr>
              <a:t>4</a:t>
            </a:r>
            <a:endParaRPr lang="en-US" sz="2921" dirty="0"/>
          </a:p>
        </p:txBody>
      </p:sp>
      <p:sp>
        <p:nvSpPr>
          <p:cNvPr id="24" name="Text 21"/>
          <p:cNvSpPr/>
          <p:nvPr/>
        </p:nvSpPr>
        <p:spPr>
          <a:xfrm>
            <a:off x="2530435" y="6444972"/>
            <a:ext cx="3091458" cy="386477"/>
          </a:xfrm>
          <a:prstGeom prst="rect">
            <a:avLst/>
          </a:prstGeom>
          <a:noFill/>
          <a:ln/>
        </p:spPr>
        <p:txBody>
          <a:bodyPr wrap="none" rtlCol="0" anchor="t"/>
          <a:lstStyle/>
          <a:p>
            <a:pPr marL="0" indent="0" algn="l">
              <a:lnSpc>
                <a:spcPts val="3043"/>
              </a:lnSpc>
              <a:buNone/>
            </a:pPr>
            <a:r>
              <a:rPr lang="en-US" sz="2434" b="1" dirty="0">
                <a:solidFill>
                  <a:srgbClr val="272525"/>
                </a:solidFill>
                <a:latin typeface="Petrona" pitchFamily="34" charset="0"/>
                <a:ea typeface="Petrona" pitchFamily="34" charset="-122"/>
                <a:cs typeface="Petrona" pitchFamily="34" charset="-120"/>
              </a:rPr>
              <a:t>Ocean Acidification</a:t>
            </a:r>
            <a:endParaRPr lang="en-US" sz="2434" dirty="0"/>
          </a:p>
        </p:txBody>
      </p:sp>
      <p:sp>
        <p:nvSpPr>
          <p:cNvPr id="25" name="Text 22"/>
          <p:cNvSpPr/>
          <p:nvPr/>
        </p:nvSpPr>
        <p:spPr>
          <a:xfrm>
            <a:off x="2530435" y="6972776"/>
            <a:ext cx="11218069" cy="376714"/>
          </a:xfrm>
          <a:prstGeom prst="rect">
            <a:avLst/>
          </a:prstGeom>
          <a:noFill/>
          <a:ln/>
        </p:spPr>
        <p:txBody>
          <a:bodyPr wrap="none" rtlCol="0" anchor="t"/>
          <a:lstStyle/>
          <a:p>
            <a:pPr marL="0" indent="0" algn="l">
              <a:lnSpc>
                <a:spcPts val="2968"/>
              </a:lnSpc>
              <a:buNone/>
            </a:pPr>
            <a:r>
              <a:rPr lang="en-US" sz="1855" dirty="0">
                <a:solidFill>
                  <a:srgbClr val="272525"/>
                </a:solidFill>
                <a:latin typeface="Inter" pitchFamily="34" charset="0"/>
                <a:ea typeface="Inter" pitchFamily="34" charset="-122"/>
                <a:cs typeface="Inter" pitchFamily="34" charset="-120"/>
              </a:rPr>
              <a:t>Absorbing carbon dioxide is making oceans more acidic, harming marine life.</a:t>
            </a:r>
            <a:endParaRPr lang="en-US" sz="1855"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25553" y="659368"/>
            <a:ext cx="3147060" cy="393263"/>
          </a:xfrm>
          <a:prstGeom prst="rect">
            <a:avLst/>
          </a:prstGeom>
          <a:noFill/>
          <a:ln/>
        </p:spPr>
        <p:txBody>
          <a:bodyPr wrap="none" rtlCol="0" anchor="t"/>
          <a:lstStyle/>
          <a:p>
            <a:pPr marL="0" indent="0">
              <a:lnSpc>
                <a:spcPts val="3098"/>
              </a:lnSpc>
              <a:buNone/>
            </a:pPr>
            <a:r>
              <a:rPr lang="en-US" sz="2478" b="1" dirty="0">
                <a:solidFill>
                  <a:srgbClr val="000000"/>
                </a:solidFill>
                <a:latin typeface="Petrona" pitchFamily="34" charset="0"/>
                <a:ea typeface="Petrona" pitchFamily="34" charset="-122"/>
                <a:cs typeface="Petrona" pitchFamily="34" charset="-120"/>
              </a:rPr>
              <a:t>Climate Solutions</a:t>
            </a:r>
            <a:endParaRPr lang="en-US" sz="2478" dirty="0"/>
          </a:p>
        </p:txBody>
      </p:sp>
      <p:sp>
        <p:nvSpPr>
          <p:cNvPr id="6" name="Shape 2"/>
          <p:cNvSpPr/>
          <p:nvPr/>
        </p:nvSpPr>
        <p:spPr>
          <a:xfrm>
            <a:off x="6325553" y="1591985"/>
            <a:ext cx="539472" cy="539472"/>
          </a:xfrm>
          <a:prstGeom prst="roundRect">
            <a:avLst>
              <a:gd name="adj" fmla="val 18668"/>
            </a:avLst>
          </a:prstGeom>
          <a:solidFill>
            <a:srgbClr val="CCEEFF"/>
          </a:solidFill>
          <a:ln w="7620">
            <a:solidFill>
              <a:srgbClr val="B2D4E5"/>
            </a:solidFill>
            <a:prstDash val="solid"/>
          </a:ln>
        </p:spPr>
      </p:sp>
      <p:sp>
        <p:nvSpPr>
          <p:cNvPr id="7" name="Text 3"/>
          <p:cNvSpPr/>
          <p:nvPr/>
        </p:nvSpPr>
        <p:spPr>
          <a:xfrm>
            <a:off x="6514386" y="1672828"/>
            <a:ext cx="161687" cy="377666"/>
          </a:xfrm>
          <a:prstGeom prst="rect">
            <a:avLst/>
          </a:prstGeom>
          <a:noFill/>
          <a:ln/>
        </p:spPr>
        <p:txBody>
          <a:bodyPr wrap="none" rtlCol="0" anchor="t"/>
          <a:lstStyle/>
          <a:p>
            <a:pPr marL="0" indent="0" algn="ctr">
              <a:lnSpc>
                <a:spcPts val="2974"/>
              </a:lnSpc>
              <a:buNone/>
            </a:pPr>
            <a:r>
              <a:rPr lang="en-US" sz="2974" b="1" dirty="0">
                <a:solidFill>
                  <a:srgbClr val="272525"/>
                </a:solidFill>
                <a:latin typeface="Petrona" pitchFamily="34" charset="0"/>
                <a:ea typeface="Petrona" pitchFamily="34" charset="-122"/>
                <a:cs typeface="Petrona" pitchFamily="34" charset="-120"/>
              </a:rPr>
              <a:t>1</a:t>
            </a:r>
            <a:endParaRPr lang="en-US" sz="2974" dirty="0"/>
          </a:p>
        </p:txBody>
      </p:sp>
      <p:sp>
        <p:nvSpPr>
          <p:cNvPr id="8" name="Text 4"/>
          <p:cNvSpPr/>
          <p:nvPr/>
        </p:nvSpPr>
        <p:spPr>
          <a:xfrm>
            <a:off x="7104698" y="1591985"/>
            <a:ext cx="3147060" cy="393263"/>
          </a:xfrm>
          <a:prstGeom prst="rect">
            <a:avLst/>
          </a:prstGeom>
          <a:noFill/>
          <a:ln/>
        </p:spPr>
        <p:txBody>
          <a:bodyPr wrap="none" rtlCol="0" anchor="t"/>
          <a:lstStyle/>
          <a:p>
            <a:pPr marL="0" indent="0">
              <a:lnSpc>
                <a:spcPts val="3098"/>
              </a:lnSpc>
              <a:buNone/>
            </a:pPr>
            <a:r>
              <a:rPr lang="en-US" sz="2478" b="1" dirty="0">
                <a:solidFill>
                  <a:srgbClr val="272525"/>
                </a:solidFill>
                <a:latin typeface="Petrona" pitchFamily="34" charset="0"/>
                <a:ea typeface="Petrona" pitchFamily="34" charset="-122"/>
                <a:cs typeface="Petrona" pitchFamily="34" charset="-120"/>
              </a:rPr>
              <a:t>Renewable Energy</a:t>
            </a:r>
            <a:endParaRPr lang="en-US" sz="2478" dirty="0"/>
          </a:p>
        </p:txBody>
      </p:sp>
      <p:sp>
        <p:nvSpPr>
          <p:cNvPr id="9" name="Text 5"/>
          <p:cNvSpPr/>
          <p:nvPr/>
        </p:nvSpPr>
        <p:spPr>
          <a:xfrm>
            <a:off x="7104698" y="2129076"/>
            <a:ext cx="6686550" cy="767239"/>
          </a:xfrm>
          <a:prstGeom prst="rect">
            <a:avLst/>
          </a:prstGeom>
          <a:noFill/>
          <a:ln/>
        </p:spPr>
        <p:txBody>
          <a:bodyPr wrap="square" rtlCol="0" anchor="t"/>
          <a:lstStyle/>
          <a:p>
            <a:pPr marL="0" indent="0">
              <a:lnSpc>
                <a:spcPts val="3021"/>
              </a:lnSpc>
              <a:buNone/>
            </a:pPr>
            <a:r>
              <a:rPr lang="en-US" sz="1888" dirty="0">
                <a:solidFill>
                  <a:srgbClr val="272525"/>
                </a:solidFill>
                <a:latin typeface="Inter" pitchFamily="34" charset="0"/>
                <a:ea typeface="Inter" pitchFamily="34" charset="-122"/>
                <a:cs typeface="Inter" pitchFamily="34" charset="-120"/>
              </a:rPr>
              <a:t>Shift to clean energy sources like solar, wind, and hydropower.</a:t>
            </a:r>
            <a:endParaRPr lang="en-US" sz="1888" dirty="0"/>
          </a:p>
        </p:txBody>
      </p:sp>
      <p:sp>
        <p:nvSpPr>
          <p:cNvPr id="10" name="Shape 6"/>
          <p:cNvSpPr/>
          <p:nvPr/>
        </p:nvSpPr>
        <p:spPr>
          <a:xfrm>
            <a:off x="6325553" y="3405664"/>
            <a:ext cx="539472" cy="539472"/>
          </a:xfrm>
          <a:prstGeom prst="roundRect">
            <a:avLst>
              <a:gd name="adj" fmla="val 18668"/>
            </a:avLst>
          </a:prstGeom>
          <a:solidFill>
            <a:srgbClr val="CCEEFF"/>
          </a:solidFill>
          <a:ln w="7620">
            <a:solidFill>
              <a:srgbClr val="B2D4E5"/>
            </a:solidFill>
            <a:prstDash val="solid"/>
          </a:ln>
        </p:spPr>
      </p:sp>
      <p:sp>
        <p:nvSpPr>
          <p:cNvPr id="11" name="Text 7"/>
          <p:cNvSpPr/>
          <p:nvPr/>
        </p:nvSpPr>
        <p:spPr>
          <a:xfrm>
            <a:off x="6488192" y="3486507"/>
            <a:ext cx="214074" cy="377666"/>
          </a:xfrm>
          <a:prstGeom prst="rect">
            <a:avLst/>
          </a:prstGeom>
          <a:noFill/>
          <a:ln/>
        </p:spPr>
        <p:txBody>
          <a:bodyPr wrap="none" rtlCol="0" anchor="t"/>
          <a:lstStyle/>
          <a:p>
            <a:pPr marL="0" indent="0" algn="ctr">
              <a:lnSpc>
                <a:spcPts val="2974"/>
              </a:lnSpc>
              <a:buNone/>
            </a:pPr>
            <a:r>
              <a:rPr lang="en-US" sz="2974" b="1" dirty="0">
                <a:solidFill>
                  <a:srgbClr val="272525"/>
                </a:solidFill>
                <a:latin typeface="Petrona" pitchFamily="34" charset="0"/>
                <a:ea typeface="Petrona" pitchFamily="34" charset="-122"/>
                <a:cs typeface="Petrona" pitchFamily="34" charset="-120"/>
              </a:rPr>
              <a:t>2</a:t>
            </a:r>
            <a:endParaRPr lang="en-US" sz="2974" dirty="0"/>
          </a:p>
        </p:txBody>
      </p:sp>
      <p:sp>
        <p:nvSpPr>
          <p:cNvPr id="12" name="Text 8"/>
          <p:cNvSpPr/>
          <p:nvPr/>
        </p:nvSpPr>
        <p:spPr>
          <a:xfrm>
            <a:off x="7104698" y="3405664"/>
            <a:ext cx="3428524" cy="393263"/>
          </a:xfrm>
          <a:prstGeom prst="rect">
            <a:avLst/>
          </a:prstGeom>
          <a:noFill/>
          <a:ln/>
        </p:spPr>
        <p:txBody>
          <a:bodyPr wrap="none" rtlCol="0" anchor="t"/>
          <a:lstStyle/>
          <a:p>
            <a:pPr marL="0" indent="0">
              <a:lnSpc>
                <a:spcPts val="3098"/>
              </a:lnSpc>
              <a:buNone/>
            </a:pPr>
            <a:r>
              <a:rPr lang="en-US" sz="2478" b="1" dirty="0">
                <a:solidFill>
                  <a:srgbClr val="272525"/>
                </a:solidFill>
                <a:latin typeface="Petrona" pitchFamily="34" charset="0"/>
                <a:ea typeface="Petrona" pitchFamily="34" charset="-122"/>
                <a:cs typeface="Petrona" pitchFamily="34" charset="-120"/>
              </a:rPr>
              <a:t>Sustainable Agriculture</a:t>
            </a:r>
            <a:endParaRPr lang="en-US" sz="2478" dirty="0"/>
          </a:p>
        </p:txBody>
      </p:sp>
      <p:sp>
        <p:nvSpPr>
          <p:cNvPr id="13" name="Text 9"/>
          <p:cNvSpPr/>
          <p:nvPr/>
        </p:nvSpPr>
        <p:spPr>
          <a:xfrm>
            <a:off x="7104698" y="3942755"/>
            <a:ext cx="6686550" cy="767239"/>
          </a:xfrm>
          <a:prstGeom prst="rect">
            <a:avLst/>
          </a:prstGeom>
          <a:noFill/>
          <a:ln/>
        </p:spPr>
        <p:txBody>
          <a:bodyPr wrap="square" rtlCol="0" anchor="t"/>
          <a:lstStyle/>
          <a:p>
            <a:pPr marL="0" indent="0">
              <a:lnSpc>
                <a:spcPts val="3021"/>
              </a:lnSpc>
              <a:buNone/>
            </a:pPr>
            <a:r>
              <a:rPr lang="en-US" sz="1888" dirty="0">
                <a:solidFill>
                  <a:srgbClr val="272525"/>
                </a:solidFill>
                <a:latin typeface="Inter" pitchFamily="34" charset="0"/>
                <a:ea typeface="Inter" pitchFamily="34" charset="-122"/>
                <a:cs typeface="Inter" pitchFamily="34" charset="-120"/>
              </a:rPr>
              <a:t>Adopt organic farming, crop rotation, and reduce chemical use.</a:t>
            </a:r>
            <a:endParaRPr lang="en-US" sz="1888" dirty="0"/>
          </a:p>
        </p:txBody>
      </p:sp>
      <p:sp>
        <p:nvSpPr>
          <p:cNvPr id="14" name="Shape 10"/>
          <p:cNvSpPr/>
          <p:nvPr/>
        </p:nvSpPr>
        <p:spPr>
          <a:xfrm>
            <a:off x="6325553" y="5219343"/>
            <a:ext cx="539472" cy="539472"/>
          </a:xfrm>
          <a:prstGeom prst="roundRect">
            <a:avLst>
              <a:gd name="adj" fmla="val 18668"/>
            </a:avLst>
          </a:prstGeom>
          <a:solidFill>
            <a:srgbClr val="CCEEFF"/>
          </a:solidFill>
          <a:ln w="7620">
            <a:solidFill>
              <a:srgbClr val="B2D4E5"/>
            </a:solidFill>
            <a:prstDash val="solid"/>
          </a:ln>
        </p:spPr>
      </p:sp>
      <p:sp>
        <p:nvSpPr>
          <p:cNvPr id="15" name="Text 11"/>
          <p:cNvSpPr/>
          <p:nvPr/>
        </p:nvSpPr>
        <p:spPr>
          <a:xfrm>
            <a:off x="6488430" y="5300186"/>
            <a:ext cx="213717" cy="377666"/>
          </a:xfrm>
          <a:prstGeom prst="rect">
            <a:avLst/>
          </a:prstGeom>
          <a:noFill/>
          <a:ln/>
        </p:spPr>
        <p:txBody>
          <a:bodyPr wrap="none" rtlCol="0" anchor="t"/>
          <a:lstStyle/>
          <a:p>
            <a:pPr marL="0" indent="0" algn="ctr">
              <a:lnSpc>
                <a:spcPts val="2974"/>
              </a:lnSpc>
              <a:buNone/>
            </a:pPr>
            <a:r>
              <a:rPr lang="en-US" sz="2974" b="1" dirty="0">
                <a:solidFill>
                  <a:srgbClr val="272525"/>
                </a:solidFill>
                <a:latin typeface="Petrona" pitchFamily="34" charset="0"/>
                <a:ea typeface="Petrona" pitchFamily="34" charset="-122"/>
                <a:cs typeface="Petrona" pitchFamily="34" charset="-120"/>
              </a:rPr>
              <a:t>3</a:t>
            </a:r>
            <a:endParaRPr lang="en-US" sz="2974" dirty="0"/>
          </a:p>
        </p:txBody>
      </p:sp>
      <p:sp>
        <p:nvSpPr>
          <p:cNvPr id="16" name="Text 12"/>
          <p:cNvSpPr/>
          <p:nvPr/>
        </p:nvSpPr>
        <p:spPr>
          <a:xfrm>
            <a:off x="7104698" y="5219343"/>
            <a:ext cx="4268153" cy="393263"/>
          </a:xfrm>
          <a:prstGeom prst="rect">
            <a:avLst/>
          </a:prstGeom>
          <a:noFill/>
          <a:ln/>
        </p:spPr>
        <p:txBody>
          <a:bodyPr wrap="none" rtlCol="0" anchor="t"/>
          <a:lstStyle/>
          <a:p>
            <a:pPr marL="0" indent="0">
              <a:lnSpc>
                <a:spcPts val="3098"/>
              </a:lnSpc>
              <a:buNone/>
            </a:pPr>
            <a:r>
              <a:rPr lang="en-US" sz="2478" b="1" dirty="0">
                <a:solidFill>
                  <a:srgbClr val="272525"/>
                </a:solidFill>
                <a:latin typeface="Petrona" pitchFamily="34" charset="0"/>
                <a:ea typeface="Petrona" pitchFamily="34" charset="-122"/>
                <a:cs typeface="Petrona" pitchFamily="34" charset="-120"/>
              </a:rPr>
              <a:t>Conservation &amp; Reforestation</a:t>
            </a:r>
            <a:endParaRPr lang="en-US" sz="2478" dirty="0"/>
          </a:p>
        </p:txBody>
      </p:sp>
      <p:sp>
        <p:nvSpPr>
          <p:cNvPr id="17" name="Text 13"/>
          <p:cNvSpPr/>
          <p:nvPr/>
        </p:nvSpPr>
        <p:spPr>
          <a:xfrm>
            <a:off x="7104698" y="5756434"/>
            <a:ext cx="6686550" cy="383619"/>
          </a:xfrm>
          <a:prstGeom prst="rect">
            <a:avLst/>
          </a:prstGeom>
          <a:noFill/>
          <a:ln/>
        </p:spPr>
        <p:txBody>
          <a:bodyPr wrap="none" rtlCol="0" anchor="t"/>
          <a:lstStyle/>
          <a:p>
            <a:pPr marL="0" indent="0">
              <a:lnSpc>
                <a:spcPts val="3021"/>
              </a:lnSpc>
              <a:buNone/>
            </a:pPr>
            <a:r>
              <a:rPr lang="en-US" sz="1888" dirty="0">
                <a:solidFill>
                  <a:srgbClr val="272525"/>
                </a:solidFill>
                <a:latin typeface="Inter" pitchFamily="34" charset="0"/>
                <a:ea typeface="Inter" pitchFamily="34" charset="-122"/>
                <a:cs typeface="Inter" pitchFamily="34" charset="-120"/>
              </a:rPr>
              <a:t>Protect forests and plant more trees to absorb carbon.</a:t>
            </a:r>
            <a:endParaRPr lang="en-US" sz="1888" dirty="0"/>
          </a:p>
        </p:txBody>
      </p:sp>
      <p:sp>
        <p:nvSpPr>
          <p:cNvPr id="18" name="Shape 14"/>
          <p:cNvSpPr/>
          <p:nvPr/>
        </p:nvSpPr>
        <p:spPr>
          <a:xfrm>
            <a:off x="6325553" y="6649403"/>
            <a:ext cx="539472" cy="539472"/>
          </a:xfrm>
          <a:prstGeom prst="roundRect">
            <a:avLst>
              <a:gd name="adj" fmla="val 18668"/>
            </a:avLst>
          </a:prstGeom>
          <a:solidFill>
            <a:srgbClr val="CCEEFF"/>
          </a:solidFill>
          <a:ln w="7620">
            <a:solidFill>
              <a:srgbClr val="B2D4E5"/>
            </a:solidFill>
            <a:prstDash val="solid"/>
          </a:ln>
        </p:spPr>
      </p:sp>
      <p:sp>
        <p:nvSpPr>
          <p:cNvPr id="19" name="Text 15"/>
          <p:cNvSpPr/>
          <p:nvPr/>
        </p:nvSpPr>
        <p:spPr>
          <a:xfrm>
            <a:off x="6493431" y="6730246"/>
            <a:ext cx="203597" cy="377666"/>
          </a:xfrm>
          <a:prstGeom prst="rect">
            <a:avLst/>
          </a:prstGeom>
          <a:noFill/>
          <a:ln/>
        </p:spPr>
        <p:txBody>
          <a:bodyPr wrap="none" rtlCol="0" anchor="t"/>
          <a:lstStyle/>
          <a:p>
            <a:pPr marL="0" indent="0" algn="ctr">
              <a:lnSpc>
                <a:spcPts val="2974"/>
              </a:lnSpc>
              <a:buNone/>
            </a:pPr>
            <a:r>
              <a:rPr lang="en-US" sz="2974" b="1" dirty="0">
                <a:solidFill>
                  <a:srgbClr val="272525"/>
                </a:solidFill>
                <a:latin typeface="Petrona" pitchFamily="34" charset="0"/>
                <a:ea typeface="Petrona" pitchFamily="34" charset="-122"/>
                <a:cs typeface="Petrona" pitchFamily="34" charset="-120"/>
              </a:rPr>
              <a:t>4</a:t>
            </a:r>
            <a:endParaRPr lang="en-US" sz="2974" dirty="0"/>
          </a:p>
        </p:txBody>
      </p:sp>
      <p:sp>
        <p:nvSpPr>
          <p:cNvPr id="20" name="Text 16"/>
          <p:cNvSpPr/>
          <p:nvPr/>
        </p:nvSpPr>
        <p:spPr>
          <a:xfrm>
            <a:off x="7104698" y="6649403"/>
            <a:ext cx="3147060" cy="393263"/>
          </a:xfrm>
          <a:prstGeom prst="rect">
            <a:avLst/>
          </a:prstGeom>
          <a:noFill/>
          <a:ln/>
        </p:spPr>
        <p:txBody>
          <a:bodyPr wrap="none" rtlCol="0" anchor="t"/>
          <a:lstStyle/>
          <a:p>
            <a:pPr marL="0" indent="0">
              <a:lnSpc>
                <a:spcPts val="3098"/>
              </a:lnSpc>
              <a:buNone/>
            </a:pPr>
            <a:r>
              <a:rPr lang="en-US" sz="2478" b="1" dirty="0">
                <a:solidFill>
                  <a:srgbClr val="272525"/>
                </a:solidFill>
                <a:latin typeface="Petrona" pitchFamily="34" charset="0"/>
                <a:ea typeface="Petrona" pitchFamily="34" charset="-122"/>
                <a:cs typeface="Petrona" pitchFamily="34" charset="-120"/>
              </a:rPr>
              <a:t>Waste Reduction</a:t>
            </a:r>
            <a:endParaRPr lang="en-US" sz="2478" dirty="0"/>
          </a:p>
        </p:txBody>
      </p:sp>
      <p:sp>
        <p:nvSpPr>
          <p:cNvPr id="21" name="Text 17"/>
          <p:cNvSpPr/>
          <p:nvPr/>
        </p:nvSpPr>
        <p:spPr>
          <a:xfrm>
            <a:off x="7104698" y="7186493"/>
            <a:ext cx="6686550" cy="383619"/>
          </a:xfrm>
          <a:prstGeom prst="rect">
            <a:avLst/>
          </a:prstGeom>
          <a:noFill/>
          <a:ln/>
        </p:spPr>
        <p:txBody>
          <a:bodyPr wrap="none" rtlCol="0" anchor="t"/>
          <a:lstStyle/>
          <a:p>
            <a:pPr marL="0" indent="0">
              <a:lnSpc>
                <a:spcPts val="3021"/>
              </a:lnSpc>
              <a:buNone/>
            </a:pPr>
            <a:r>
              <a:rPr lang="en-US" sz="1888" dirty="0">
                <a:solidFill>
                  <a:srgbClr val="272525"/>
                </a:solidFill>
                <a:latin typeface="Inter" pitchFamily="34" charset="0"/>
                <a:ea typeface="Inter" pitchFamily="34" charset="-122"/>
                <a:cs typeface="Inter" pitchFamily="34" charset="-120"/>
              </a:rPr>
              <a:t>Recycle, compost, and reduce single-use plastics.</a:t>
            </a:r>
            <a:endParaRPr lang="en-US" sz="1888"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864037" y="1592342"/>
            <a:ext cx="6332577" cy="486013"/>
          </a:xfrm>
          <a:prstGeom prst="rect">
            <a:avLst/>
          </a:prstGeom>
          <a:noFill/>
          <a:ln/>
        </p:spPr>
        <p:txBody>
          <a:bodyPr wrap="none" rtlCol="0" anchor="t"/>
          <a:lstStyle/>
          <a:p>
            <a:pPr marL="0" indent="0">
              <a:lnSpc>
                <a:spcPts val="3827"/>
              </a:lnSpc>
              <a:buNone/>
            </a:pPr>
            <a:r>
              <a:rPr lang="en-US" sz="3062" b="1" dirty="0">
                <a:solidFill>
                  <a:srgbClr val="000000"/>
                </a:solidFill>
                <a:latin typeface="Petrona" pitchFamily="34" charset="0"/>
                <a:ea typeface="Petrona" pitchFamily="34" charset="-122"/>
                <a:cs typeface="Petrona" pitchFamily="34" charset="-120"/>
              </a:rPr>
              <a:t>The Impact of Inequality on Society</a:t>
            </a:r>
            <a:endParaRPr lang="en-US" sz="3062" dirty="0"/>
          </a:p>
        </p:txBody>
      </p:sp>
      <p:sp>
        <p:nvSpPr>
          <p:cNvPr id="5" name="Text 2"/>
          <p:cNvSpPr/>
          <p:nvPr/>
        </p:nvSpPr>
        <p:spPr>
          <a:xfrm>
            <a:off x="864037" y="2602825"/>
            <a:ext cx="3240405" cy="405051"/>
          </a:xfrm>
          <a:prstGeom prst="rect">
            <a:avLst/>
          </a:prstGeom>
          <a:noFill/>
          <a:ln/>
        </p:spPr>
        <p:txBody>
          <a:bodyPr wrap="none" rtlCol="0" anchor="t"/>
          <a:lstStyle/>
          <a:p>
            <a:pPr marL="0" indent="0">
              <a:lnSpc>
                <a:spcPts val="3189"/>
              </a:lnSpc>
              <a:buNone/>
            </a:pPr>
            <a:r>
              <a:rPr lang="en-US" sz="2552" b="1" dirty="0">
                <a:solidFill>
                  <a:srgbClr val="000000"/>
                </a:solidFill>
                <a:latin typeface="Petrona" pitchFamily="34" charset="0"/>
                <a:ea typeface="Petrona" pitchFamily="34" charset="-122"/>
                <a:cs typeface="Petrona" pitchFamily="34" charset="-120"/>
              </a:rPr>
              <a:t>Income Inequality</a:t>
            </a:r>
            <a:endParaRPr lang="en-US" sz="2552" dirty="0"/>
          </a:p>
        </p:txBody>
      </p:sp>
      <p:sp>
        <p:nvSpPr>
          <p:cNvPr id="6" name="Text 3"/>
          <p:cNvSpPr/>
          <p:nvPr/>
        </p:nvSpPr>
        <p:spPr>
          <a:xfrm>
            <a:off x="864037" y="3254693"/>
            <a:ext cx="3898821" cy="2370296"/>
          </a:xfrm>
          <a:prstGeom prst="rect">
            <a:avLst/>
          </a:prstGeom>
          <a:noFill/>
          <a:ln/>
        </p:spPr>
        <p:txBody>
          <a:bodyPr wrap="square" rtlCol="0" anchor="t"/>
          <a:lstStyle/>
          <a:p>
            <a:pPr marL="0" indent="0">
              <a:lnSpc>
                <a:spcPts val="3110"/>
              </a:lnSpc>
              <a:buNone/>
            </a:pPr>
            <a:r>
              <a:rPr lang="en-US" sz="1944" dirty="0">
                <a:solidFill>
                  <a:srgbClr val="272525"/>
                </a:solidFill>
                <a:latin typeface="Inter" pitchFamily="34" charset="0"/>
                <a:ea typeface="Inter" pitchFamily="34" charset="-122"/>
                <a:cs typeface="Inter" pitchFamily="34" charset="-120"/>
              </a:rPr>
              <a:t>Income inequality, the unequal distribution of wealth within a society, has significant consequences. It leads to social unrest, limits economic growth, and undermines social cohesion.</a:t>
            </a:r>
            <a:endParaRPr lang="en-US" sz="1944" dirty="0"/>
          </a:p>
        </p:txBody>
      </p:sp>
      <p:sp>
        <p:nvSpPr>
          <p:cNvPr id="7" name="Text 4"/>
          <p:cNvSpPr/>
          <p:nvPr/>
        </p:nvSpPr>
        <p:spPr>
          <a:xfrm>
            <a:off x="5372695" y="2602825"/>
            <a:ext cx="3240405" cy="405051"/>
          </a:xfrm>
          <a:prstGeom prst="rect">
            <a:avLst/>
          </a:prstGeom>
          <a:noFill/>
          <a:ln/>
        </p:spPr>
        <p:txBody>
          <a:bodyPr wrap="none" rtlCol="0" anchor="t"/>
          <a:lstStyle/>
          <a:p>
            <a:pPr marL="0" indent="0">
              <a:lnSpc>
                <a:spcPts val="3189"/>
              </a:lnSpc>
              <a:buNone/>
            </a:pPr>
            <a:r>
              <a:rPr lang="en-US" sz="2552" b="1" dirty="0">
                <a:solidFill>
                  <a:srgbClr val="000000"/>
                </a:solidFill>
                <a:latin typeface="Petrona" pitchFamily="34" charset="0"/>
                <a:ea typeface="Petrona" pitchFamily="34" charset="-122"/>
                <a:cs typeface="Petrona" pitchFamily="34" charset="-120"/>
              </a:rPr>
              <a:t>Gender Inequality</a:t>
            </a:r>
            <a:endParaRPr lang="en-US" sz="2552" dirty="0"/>
          </a:p>
        </p:txBody>
      </p:sp>
      <p:sp>
        <p:nvSpPr>
          <p:cNvPr id="8" name="Text 5"/>
          <p:cNvSpPr/>
          <p:nvPr/>
        </p:nvSpPr>
        <p:spPr>
          <a:xfrm>
            <a:off x="5372695" y="3254693"/>
            <a:ext cx="3898821" cy="2765346"/>
          </a:xfrm>
          <a:prstGeom prst="rect">
            <a:avLst/>
          </a:prstGeom>
          <a:noFill/>
          <a:ln/>
        </p:spPr>
        <p:txBody>
          <a:bodyPr wrap="square" rtlCol="0" anchor="t"/>
          <a:lstStyle/>
          <a:p>
            <a:pPr marL="0" indent="0">
              <a:lnSpc>
                <a:spcPts val="3110"/>
              </a:lnSpc>
              <a:buNone/>
            </a:pPr>
            <a:r>
              <a:rPr lang="en-US" sz="1944" dirty="0">
                <a:solidFill>
                  <a:srgbClr val="272525"/>
                </a:solidFill>
                <a:latin typeface="Inter" pitchFamily="34" charset="0"/>
                <a:ea typeface="Inter" pitchFamily="34" charset="-122"/>
                <a:cs typeface="Inter" pitchFamily="34" charset="-120"/>
              </a:rPr>
              <a:t>Gender inequality restricts opportunities for women and girls, perpetuating discrimination and limiting their potential. This includes disparities in pay, representation in leadership, and access to education.</a:t>
            </a:r>
            <a:endParaRPr lang="en-US" sz="1944" dirty="0"/>
          </a:p>
        </p:txBody>
      </p:sp>
      <p:sp>
        <p:nvSpPr>
          <p:cNvPr id="9" name="Text 6"/>
          <p:cNvSpPr/>
          <p:nvPr/>
        </p:nvSpPr>
        <p:spPr>
          <a:xfrm>
            <a:off x="9881354" y="2602825"/>
            <a:ext cx="3240405" cy="405051"/>
          </a:xfrm>
          <a:prstGeom prst="rect">
            <a:avLst/>
          </a:prstGeom>
          <a:noFill/>
          <a:ln/>
        </p:spPr>
        <p:txBody>
          <a:bodyPr wrap="none" rtlCol="0" anchor="t"/>
          <a:lstStyle/>
          <a:p>
            <a:pPr marL="0" indent="0">
              <a:lnSpc>
                <a:spcPts val="3189"/>
              </a:lnSpc>
              <a:buNone/>
            </a:pPr>
            <a:r>
              <a:rPr lang="en-US" sz="2552" b="1" dirty="0">
                <a:solidFill>
                  <a:srgbClr val="000000"/>
                </a:solidFill>
                <a:latin typeface="Petrona" pitchFamily="34" charset="0"/>
                <a:ea typeface="Petrona" pitchFamily="34" charset="-122"/>
                <a:cs typeface="Petrona" pitchFamily="34" charset="-120"/>
              </a:rPr>
              <a:t>Racial Disparities</a:t>
            </a:r>
            <a:endParaRPr lang="en-US" sz="2552" dirty="0"/>
          </a:p>
        </p:txBody>
      </p:sp>
      <p:sp>
        <p:nvSpPr>
          <p:cNvPr id="10" name="Text 7"/>
          <p:cNvSpPr/>
          <p:nvPr/>
        </p:nvSpPr>
        <p:spPr>
          <a:xfrm>
            <a:off x="9881354" y="3254693"/>
            <a:ext cx="3898821" cy="3160395"/>
          </a:xfrm>
          <a:prstGeom prst="rect">
            <a:avLst/>
          </a:prstGeom>
          <a:noFill/>
          <a:ln/>
        </p:spPr>
        <p:txBody>
          <a:bodyPr wrap="square" rtlCol="0" anchor="t"/>
          <a:lstStyle/>
          <a:p>
            <a:pPr marL="0" indent="0">
              <a:lnSpc>
                <a:spcPts val="3110"/>
              </a:lnSpc>
              <a:buNone/>
            </a:pPr>
            <a:r>
              <a:rPr lang="en-US" sz="1944" dirty="0">
                <a:solidFill>
                  <a:srgbClr val="272525"/>
                </a:solidFill>
                <a:latin typeface="Inter" pitchFamily="34" charset="0"/>
                <a:ea typeface="Inter" pitchFamily="34" charset="-122"/>
                <a:cs typeface="Inter" pitchFamily="34" charset="-120"/>
              </a:rPr>
              <a:t>Racial disparities, rooted in systemic racism and historical injustices, lead to unequal access to healthcare, education, and economic opportunities. Addressing these disparities requires targeted policies and initiatives.</a:t>
            </a:r>
            <a:endParaRPr lang="en-US" sz="1944"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864037" y="1791057"/>
            <a:ext cx="3955852" cy="486013"/>
          </a:xfrm>
          <a:prstGeom prst="rect">
            <a:avLst/>
          </a:prstGeom>
          <a:noFill/>
          <a:ln/>
        </p:spPr>
        <p:txBody>
          <a:bodyPr wrap="none" rtlCol="0" anchor="t"/>
          <a:lstStyle/>
          <a:p>
            <a:pPr marL="0" indent="0">
              <a:lnSpc>
                <a:spcPts val="3827"/>
              </a:lnSpc>
              <a:buNone/>
            </a:pPr>
            <a:r>
              <a:rPr lang="en-US" sz="3062" b="1" dirty="0">
                <a:solidFill>
                  <a:srgbClr val="000000"/>
                </a:solidFill>
                <a:latin typeface="Petrona" pitchFamily="34" charset="0"/>
                <a:ea typeface="Petrona" pitchFamily="34" charset="-122"/>
                <a:cs typeface="Petrona" pitchFamily="34" charset="-120"/>
              </a:rPr>
              <a:t>Addressing Inequality</a:t>
            </a:r>
            <a:endParaRPr lang="en-US" sz="3062" dirty="0"/>
          </a:p>
        </p:txBody>
      </p:sp>
      <p:sp>
        <p:nvSpPr>
          <p:cNvPr id="5" name="Shape 2"/>
          <p:cNvSpPr/>
          <p:nvPr/>
        </p:nvSpPr>
        <p:spPr>
          <a:xfrm>
            <a:off x="864037" y="2832378"/>
            <a:ext cx="555427" cy="555427"/>
          </a:xfrm>
          <a:prstGeom prst="roundRect">
            <a:avLst>
              <a:gd name="adj" fmla="val 18669"/>
            </a:avLst>
          </a:prstGeom>
          <a:solidFill>
            <a:srgbClr val="CCEEFF"/>
          </a:solidFill>
          <a:ln w="15240">
            <a:solidFill>
              <a:srgbClr val="B2D4E5"/>
            </a:solidFill>
            <a:prstDash val="solid"/>
          </a:ln>
        </p:spPr>
      </p:sp>
      <p:sp>
        <p:nvSpPr>
          <p:cNvPr id="6" name="Text 3"/>
          <p:cNvSpPr/>
          <p:nvPr/>
        </p:nvSpPr>
        <p:spPr>
          <a:xfrm>
            <a:off x="1058466" y="2915603"/>
            <a:ext cx="166449" cy="388858"/>
          </a:xfrm>
          <a:prstGeom prst="rect">
            <a:avLst/>
          </a:prstGeom>
          <a:noFill/>
          <a:ln/>
        </p:spPr>
        <p:txBody>
          <a:bodyPr wrap="none" rtlCol="0" anchor="t"/>
          <a:lstStyle/>
          <a:p>
            <a:pPr marL="0" indent="0" algn="ctr">
              <a:lnSpc>
                <a:spcPts val="3062"/>
              </a:lnSpc>
              <a:buNone/>
            </a:pPr>
            <a:r>
              <a:rPr lang="en-US" sz="3062" b="1" dirty="0">
                <a:solidFill>
                  <a:srgbClr val="272525"/>
                </a:solidFill>
                <a:latin typeface="Petrona" pitchFamily="34" charset="0"/>
                <a:ea typeface="Petrona" pitchFamily="34" charset="-122"/>
                <a:cs typeface="Petrona" pitchFamily="34" charset="-120"/>
              </a:rPr>
              <a:t>1</a:t>
            </a:r>
            <a:endParaRPr lang="en-US" sz="3062" dirty="0"/>
          </a:p>
        </p:txBody>
      </p:sp>
      <p:sp>
        <p:nvSpPr>
          <p:cNvPr id="7" name="Text 4"/>
          <p:cNvSpPr/>
          <p:nvPr/>
        </p:nvSpPr>
        <p:spPr>
          <a:xfrm>
            <a:off x="1666280" y="2832378"/>
            <a:ext cx="3240405" cy="405051"/>
          </a:xfrm>
          <a:prstGeom prst="rect">
            <a:avLst/>
          </a:prstGeom>
          <a:noFill/>
          <a:ln/>
        </p:spPr>
        <p:txBody>
          <a:bodyPr wrap="none" rtlCol="0" anchor="t"/>
          <a:lstStyle/>
          <a:p>
            <a:pPr marL="0" indent="0">
              <a:lnSpc>
                <a:spcPts val="3189"/>
              </a:lnSpc>
              <a:buNone/>
            </a:pPr>
            <a:r>
              <a:rPr lang="en-US" sz="2552" b="1" dirty="0">
                <a:solidFill>
                  <a:srgbClr val="272525"/>
                </a:solidFill>
                <a:latin typeface="Petrona" pitchFamily="34" charset="0"/>
                <a:ea typeface="Petrona" pitchFamily="34" charset="-122"/>
                <a:cs typeface="Petrona" pitchFamily="34" charset="-120"/>
              </a:rPr>
              <a:t>Fair Wages</a:t>
            </a:r>
            <a:endParaRPr lang="en-US" sz="2552" dirty="0"/>
          </a:p>
        </p:txBody>
      </p:sp>
      <p:sp>
        <p:nvSpPr>
          <p:cNvPr id="8" name="Text 5"/>
          <p:cNvSpPr/>
          <p:nvPr/>
        </p:nvSpPr>
        <p:spPr>
          <a:xfrm>
            <a:off x="1666280" y="3385542"/>
            <a:ext cx="3333988" cy="1580198"/>
          </a:xfrm>
          <a:prstGeom prst="rect">
            <a:avLst/>
          </a:prstGeom>
          <a:noFill/>
          <a:ln/>
        </p:spPr>
        <p:txBody>
          <a:bodyPr wrap="square" rtlCol="0" anchor="t"/>
          <a:lstStyle/>
          <a:p>
            <a:pPr marL="0" indent="0">
              <a:lnSpc>
                <a:spcPts val="3110"/>
              </a:lnSpc>
              <a:buNone/>
            </a:pPr>
            <a:r>
              <a:rPr lang="en-US" sz="1944" dirty="0">
                <a:solidFill>
                  <a:srgbClr val="272525"/>
                </a:solidFill>
                <a:latin typeface="Inter" pitchFamily="34" charset="0"/>
                <a:ea typeface="Inter" pitchFamily="34" charset="-122"/>
                <a:cs typeface="Inter" pitchFamily="34" charset="-120"/>
              </a:rPr>
              <a:t>Implement fair wage policies and protect labor rights to reduce income inequality.</a:t>
            </a:r>
            <a:endParaRPr lang="en-US" sz="1944" dirty="0"/>
          </a:p>
        </p:txBody>
      </p:sp>
      <p:sp>
        <p:nvSpPr>
          <p:cNvPr id="9" name="Shape 6"/>
          <p:cNvSpPr/>
          <p:nvPr/>
        </p:nvSpPr>
        <p:spPr>
          <a:xfrm>
            <a:off x="5247084" y="2832378"/>
            <a:ext cx="555427" cy="555427"/>
          </a:xfrm>
          <a:prstGeom prst="roundRect">
            <a:avLst>
              <a:gd name="adj" fmla="val 18669"/>
            </a:avLst>
          </a:prstGeom>
          <a:solidFill>
            <a:srgbClr val="CCEEFF"/>
          </a:solidFill>
          <a:ln w="15240">
            <a:solidFill>
              <a:srgbClr val="B2D4E5"/>
            </a:solidFill>
            <a:prstDash val="solid"/>
          </a:ln>
        </p:spPr>
      </p:sp>
      <p:sp>
        <p:nvSpPr>
          <p:cNvPr id="10" name="Text 7"/>
          <p:cNvSpPr/>
          <p:nvPr/>
        </p:nvSpPr>
        <p:spPr>
          <a:xfrm>
            <a:off x="5414486" y="2915603"/>
            <a:ext cx="220504" cy="388858"/>
          </a:xfrm>
          <a:prstGeom prst="rect">
            <a:avLst/>
          </a:prstGeom>
          <a:noFill/>
          <a:ln/>
        </p:spPr>
        <p:txBody>
          <a:bodyPr wrap="none" rtlCol="0" anchor="t"/>
          <a:lstStyle/>
          <a:p>
            <a:pPr marL="0" indent="0" algn="ctr">
              <a:lnSpc>
                <a:spcPts val="3062"/>
              </a:lnSpc>
              <a:buNone/>
            </a:pPr>
            <a:r>
              <a:rPr lang="en-US" sz="3062" b="1" dirty="0">
                <a:solidFill>
                  <a:srgbClr val="272525"/>
                </a:solidFill>
                <a:latin typeface="Petrona" pitchFamily="34" charset="0"/>
                <a:ea typeface="Petrona" pitchFamily="34" charset="-122"/>
                <a:cs typeface="Petrona" pitchFamily="34" charset="-120"/>
              </a:rPr>
              <a:t>2</a:t>
            </a:r>
            <a:endParaRPr lang="en-US" sz="3062" dirty="0"/>
          </a:p>
        </p:txBody>
      </p:sp>
      <p:sp>
        <p:nvSpPr>
          <p:cNvPr id="11" name="Text 8"/>
          <p:cNvSpPr/>
          <p:nvPr/>
        </p:nvSpPr>
        <p:spPr>
          <a:xfrm>
            <a:off x="6049328" y="2832378"/>
            <a:ext cx="3240405" cy="405051"/>
          </a:xfrm>
          <a:prstGeom prst="rect">
            <a:avLst/>
          </a:prstGeom>
          <a:noFill/>
          <a:ln/>
        </p:spPr>
        <p:txBody>
          <a:bodyPr wrap="none" rtlCol="0" anchor="t"/>
          <a:lstStyle/>
          <a:p>
            <a:pPr marL="0" indent="0">
              <a:lnSpc>
                <a:spcPts val="3189"/>
              </a:lnSpc>
              <a:buNone/>
            </a:pPr>
            <a:r>
              <a:rPr lang="en-US" sz="2552" b="1" dirty="0">
                <a:solidFill>
                  <a:srgbClr val="272525"/>
                </a:solidFill>
                <a:latin typeface="Petrona" pitchFamily="34" charset="0"/>
                <a:ea typeface="Petrona" pitchFamily="34" charset="-122"/>
                <a:cs typeface="Petrona" pitchFamily="34" charset="-120"/>
              </a:rPr>
              <a:t>Quality Education</a:t>
            </a:r>
            <a:endParaRPr lang="en-US" sz="2552" dirty="0"/>
          </a:p>
        </p:txBody>
      </p:sp>
      <p:sp>
        <p:nvSpPr>
          <p:cNvPr id="12" name="Text 9"/>
          <p:cNvSpPr/>
          <p:nvPr/>
        </p:nvSpPr>
        <p:spPr>
          <a:xfrm>
            <a:off x="6049328" y="3385542"/>
            <a:ext cx="3333988" cy="1185148"/>
          </a:xfrm>
          <a:prstGeom prst="rect">
            <a:avLst/>
          </a:prstGeom>
          <a:noFill/>
          <a:ln/>
        </p:spPr>
        <p:txBody>
          <a:bodyPr wrap="square" rtlCol="0" anchor="t"/>
          <a:lstStyle/>
          <a:p>
            <a:pPr marL="0" indent="0">
              <a:lnSpc>
                <a:spcPts val="3110"/>
              </a:lnSpc>
              <a:buNone/>
            </a:pPr>
            <a:r>
              <a:rPr lang="en-US" sz="1944" dirty="0">
                <a:solidFill>
                  <a:srgbClr val="272525"/>
                </a:solidFill>
                <a:latin typeface="Inter" pitchFamily="34" charset="0"/>
                <a:ea typeface="Inter" pitchFamily="34" charset="-122"/>
                <a:cs typeface="Inter" pitchFamily="34" charset="-120"/>
              </a:rPr>
              <a:t>Provide affordable access to education and training to improve economic mobility.</a:t>
            </a:r>
            <a:endParaRPr lang="en-US" sz="1944" dirty="0"/>
          </a:p>
        </p:txBody>
      </p:sp>
      <p:sp>
        <p:nvSpPr>
          <p:cNvPr id="13" name="Shape 10"/>
          <p:cNvSpPr/>
          <p:nvPr/>
        </p:nvSpPr>
        <p:spPr>
          <a:xfrm>
            <a:off x="9630132" y="2832378"/>
            <a:ext cx="555427" cy="555427"/>
          </a:xfrm>
          <a:prstGeom prst="roundRect">
            <a:avLst>
              <a:gd name="adj" fmla="val 18669"/>
            </a:avLst>
          </a:prstGeom>
          <a:solidFill>
            <a:srgbClr val="CCEEFF"/>
          </a:solidFill>
          <a:ln w="15240">
            <a:solidFill>
              <a:srgbClr val="B2D4E5"/>
            </a:solidFill>
            <a:prstDash val="solid"/>
          </a:ln>
        </p:spPr>
      </p:sp>
      <p:sp>
        <p:nvSpPr>
          <p:cNvPr id="14" name="Text 11"/>
          <p:cNvSpPr/>
          <p:nvPr/>
        </p:nvSpPr>
        <p:spPr>
          <a:xfrm>
            <a:off x="9797772" y="2915603"/>
            <a:ext cx="220028" cy="388858"/>
          </a:xfrm>
          <a:prstGeom prst="rect">
            <a:avLst/>
          </a:prstGeom>
          <a:noFill/>
          <a:ln/>
        </p:spPr>
        <p:txBody>
          <a:bodyPr wrap="none" rtlCol="0" anchor="t"/>
          <a:lstStyle/>
          <a:p>
            <a:pPr marL="0" indent="0" algn="ctr">
              <a:lnSpc>
                <a:spcPts val="3062"/>
              </a:lnSpc>
              <a:buNone/>
            </a:pPr>
            <a:r>
              <a:rPr lang="en-US" sz="3062" b="1" dirty="0">
                <a:solidFill>
                  <a:srgbClr val="272525"/>
                </a:solidFill>
                <a:latin typeface="Petrona" pitchFamily="34" charset="0"/>
                <a:ea typeface="Petrona" pitchFamily="34" charset="-122"/>
                <a:cs typeface="Petrona" pitchFamily="34" charset="-120"/>
              </a:rPr>
              <a:t>3</a:t>
            </a:r>
            <a:endParaRPr lang="en-US" sz="3062" dirty="0"/>
          </a:p>
        </p:txBody>
      </p:sp>
      <p:sp>
        <p:nvSpPr>
          <p:cNvPr id="15" name="Text 12"/>
          <p:cNvSpPr/>
          <p:nvPr/>
        </p:nvSpPr>
        <p:spPr>
          <a:xfrm>
            <a:off x="10432375" y="2832378"/>
            <a:ext cx="3240405" cy="405051"/>
          </a:xfrm>
          <a:prstGeom prst="rect">
            <a:avLst/>
          </a:prstGeom>
          <a:noFill/>
          <a:ln/>
        </p:spPr>
        <p:txBody>
          <a:bodyPr wrap="none" rtlCol="0" anchor="t"/>
          <a:lstStyle/>
          <a:p>
            <a:pPr marL="0" indent="0">
              <a:lnSpc>
                <a:spcPts val="3189"/>
              </a:lnSpc>
              <a:buNone/>
            </a:pPr>
            <a:r>
              <a:rPr lang="en-US" sz="2552" b="1" dirty="0">
                <a:solidFill>
                  <a:srgbClr val="272525"/>
                </a:solidFill>
                <a:latin typeface="Petrona" pitchFamily="34" charset="0"/>
                <a:ea typeface="Petrona" pitchFamily="34" charset="-122"/>
                <a:cs typeface="Petrona" pitchFamily="34" charset="-120"/>
              </a:rPr>
              <a:t>Gender Equality</a:t>
            </a:r>
            <a:endParaRPr lang="en-US" sz="2552" dirty="0"/>
          </a:p>
        </p:txBody>
      </p:sp>
      <p:sp>
        <p:nvSpPr>
          <p:cNvPr id="16" name="Text 13"/>
          <p:cNvSpPr/>
          <p:nvPr/>
        </p:nvSpPr>
        <p:spPr>
          <a:xfrm>
            <a:off x="10432375" y="3385542"/>
            <a:ext cx="3333988" cy="1185148"/>
          </a:xfrm>
          <a:prstGeom prst="rect">
            <a:avLst/>
          </a:prstGeom>
          <a:noFill/>
          <a:ln/>
        </p:spPr>
        <p:txBody>
          <a:bodyPr wrap="square" rtlCol="0" anchor="t"/>
          <a:lstStyle/>
          <a:p>
            <a:pPr marL="0" indent="0">
              <a:lnSpc>
                <a:spcPts val="3110"/>
              </a:lnSpc>
              <a:buNone/>
            </a:pPr>
            <a:r>
              <a:rPr lang="en-US" sz="1944" dirty="0">
                <a:solidFill>
                  <a:srgbClr val="272525"/>
                </a:solidFill>
                <a:latin typeface="Inter" pitchFamily="34" charset="0"/>
                <a:ea typeface="Inter" pitchFamily="34" charset="-122"/>
                <a:cs typeface="Inter" pitchFamily="34" charset="-120"/>
              </a:rPr>
              <a:t>Enact policies for equal pay and representation to achieve gender equality.</a:t>
            </a:r>
            <a:endParaRPr lang="en-US" sz="1944" dirty="0"/>
          </a:p>
        </p:txBody>
      </p:sp>
      <p:sp>
        <p:nvSpPr>
          <p:cNvPr id="17" name="Shape 14"/>
          <p:cNvSpPr/>
          <p:nvPr/>
        </p:nvSpPr>
        <p:spPr>
          <a:xfrm>
            <a:off x="864037" y="5490210"/>
            <a:ext cx="555427" cy="555427"/>
          </a:xfrm>
          <a:prstGeom prst="roundRect">
            <a:avLst>
              <a:gd name="adj" fmla="val 18669"/>
            </a:avLst>
          </a:prstGeom>
          <a:solidFill>
            <a:srgbClr val="CCEEFF"/>
          </a:solidFill>
          <a:ln w="15240">
            <a:solidFill>
              <a:srgbClr val="B2D4E5"/>
            </a:solidFill>
            <a:prstDash val="solid"/>
          </a:ln>
        </p:spPr>
      </p:sp>
      <p:sp>
        <p:nvSpPr>
          <p:cNvPr id="18" name="Text 15"/>
          <p:cNvSpPr/>
          <p:nvPr/>
        </p:nvSpPr>
        <p:spPr>
          <a:xfrm>
            <a:off x="1036915" y="5573435"/>
            <a:ext cx="209550" cy="388858"/>
          </a:xfrm>
          <a:prstGeom prst="rect">
            <a:avLst/>
          </a:prstGeom>
          <a:noFill/>
          <a:ln/>
        </p:spPr>
        <p:txBody>
          <a:bodyPr wrap="none" rtlCol="0" anchor="t"/>
          <a:lstStyle/>
          <a:p>
            <a:pPr marL="0" indent="0" algn="ctr">
              <a:lnSpc>
                <a:spcPts val="3062"/>
              </a:lnSpc>
              <a:buNone/>
            </a:pPr>
            <a:r>
              <a:rPr lang="en-US" sz="3062" b="1" dirty="0">
                <a:solidFill>
                  <a:srgbClr val="272525"/>
                </a:solidFill>
                <a:latin typeface="Petrona" pitchFamily="34" charset="0"/>
                <a:ea typeface="Petrona" pitchFamily="34" charset="-122"/>
                <a:cs typeface="Petrona" pitchFamily="34" charset="-120"/>
              </a:rPr>
              <a:t>4</a:t>
            </a:r>
            <a:endParaRPr lang="en-US" sz="3062" dirty="0"/>
          </a:p>
        </p:txBody>
      </p:sp>
      <p:sp>
        <p:nvSpPr>
          <p:cNvPr id="19" name="Text 16"/>
          <p:cNvSpPr/>
          <p:nvPr/>
        </p:nvSpPr>
        <p:spPr>
          <a:xfrm>
            <a:off x="1666280" y="5490210"/>
            <a:ext cx="3240405" cy="405051"/>
          </a:xfrm>
          <a:prstGeom prst="rect">
            <a:avLst/>
          </a:prstGeom>
          <a:noFill/>
          <a:ln/>
        </p:spPr>
        <p:txBody>
          <a:bodyPr wrap="none" rtlCol="0" anchor="t"/>
          <a:lstStyle/>
          <a:p>
            <a:pPr marL="0" indent="0">
              <a:lnSpc>
                <a:spcPts val="3189"/>
              </a:lnSpc>
              <a:buNone/>
            </a:pPr>
            <a:r>
              <a:rPr lang="en-US" sz="2552" b="1" dirty="0">
                <a:solidFill>
                  <a:srgbClr val="272525"/>
                </a:solidFill>
                <a:latin typeface="Petrona" pitchFamily="34" charset="0"/>
                <a:ea typeface="Petrona" pitchFamily="34" charset="-122"/>
                <a:cs typeface="Petrona" pitchFamily="34" charset="-120"/>
              </a:rPr>
              <a:t>Anti-Discrimination</a:t>
            </a:r>
            <a:endParaRPr lang="en-US" sz="2552" dirty="0"/>
          </a:p>
        </p:txBody>
      </p:sp>
      <p:sp>
        <p:nvSpPr>
          <p:cNvPr id="20" name="Text 17"/>
          <p:cNvSpPr/>
          <p:nvPr/>
        </p:nvSpPr>
        <p:spPr>
          <a:xfrm>
            <a:off x="1666280" y="6043374"/>
            <a:ext cx="12100084" cy="395049"/>
          </a:xfrm>
          <a:prstGeom prst="rect">
            <a:avLst/>
          </a:prstGeom>
          <a:noFill/>
          <a:ln/>
        </p:spPr>
        <p:txBody>
          <a:bodyPr wrap="none" rtlCol="0" anchor="t"/>
          <a:lstStyle/>
          <a:p>
            <a:pPr marL="0" indent="0">
              <a:lnSpc>
                <a:spcPts val="3110"/>
              </a:lnSpc>
              <a:buNone/>
            </a:pPr>
            <a:r>
              <a:rPr lang="en-US" sz="1944" dirty="0">
                <a:solidFill>
                  <a:srgbClr val="272525"/>
                </a:solidFill>
                <a:latin typeface="Inter" pitchFamily="34" charset="0"/>
                <a:ea typeface="Inter" pitchFamily="34" charset="-122"/>
                <a:cs typeface="Inter" pitchFamily="34" charset="-120"/>
              </a:rPr>
              <a:t>Enforce laws and promote inclusion to address racial and ethnic disparities.</a:t>
            </a:r>
            <a:endParaRPr lang="en-US" sz="1944"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57726" y="675680"/>
            <a:ext cx="7428548" cy="1286589"/>
          </a:xfrm>
          <a:prstGeom prst="rect">
            <a:avLst/>
          </a:prstGeom>
          <a:noFill/>
          <a:ln/>
        </p:spPr>
        <p:txBody>
          <a:bodyPr wrap="square" rtlCol="0" anchor="t"/>
          <a:lstStyle/>
          <a:p>
            <a:pPr marL="0" indent="0">
              <a:lnSpc>
                <a:spcPts val="5065"/>
              </a:lnSpc>
              <a:buNone/>
            </a:pPr>
            <a:r>
              <a:rPr lang="en-US" sz="4052" b="1" dirty="0">
                <a:solidFill>
                  <a:srgbClr val="000000"/>
                </a:solidFill>
                <a:latin typeface="Petrona" pitchFamily="34" charset="0"/>
                <a:ea typeface="Petrona" pitchFamily="34" charset="-122"/>
                <a:cs typeface="Petrona" pitchFamily="34" charset="-120"/>
              </a:rPr>
              <a:t>The Growing Importance of Mental Health</a:t>
            </a:r>
            <a:endParaRPr lang="en-US" sz="4052" dirty="0"/>
          </a:p>
        </p:txBody>
      </p:sp>
      <p:sp>
        <p:nvSpPr>
          <p:cNvPr id="6" name="Shape 2"/>
          <p:cNvSpPr/>
          <p:nvPr/>
        </p:nvSpPr>
        <p:spPr>
          <a:xfrm>
            <a:off x="857726" y="2513528"/>
            <a:ext cx="551378" cy="551378"/>
          </a:xfrm>
          <a:prstGeom prst="roundRect">
            <a:avLst>
              <a:gd name="adj" fmla="val 18668"/>
            </a:avLst>
          </a:prstGeom>
          <a:solidFill>
            <a:srgbClr val="CCEEFF"/>
          </a:solidFill>
          <a:ln w="15240">
            <a:solidFill>
              <a:srgbClr val="B2D4E5"/>
            </a:solidFill>
            <a:prstDash val="solid"/>
          </a:ln>
        </p:spPr>
      </p:sp>
      <p:sp>
        <p:nvSpPr>
          <p:cNvPr id="7" name="Text 3"/>
          <p:cNvSpPr/>
          <p:nvPr/>
        </p:nvSpPr>
        <p:spPr>
          <a:xfrm>
            <a:off x="1050727" y="2596158"/>
            <a:ext cx="165259" cy="386001"/>
          </a:xfrm>
          <a:prstGeom prst="rect">
            <a:avLst/>
          </a:prstGeom>
          <a:noFill/>
          <a:ln/>
        </p:spPr>
        <p:txBody>
          <a:bodyPr wrap="none" rtlCol="0" anchor="t"/>
          <a:lstStyle/>
          <a:p>
            <a:pPr marL="0" indent="0" algn="ctr">
              <a:lnSpc>
                <a:spcPts val="3039"/>
              </a:lnSpc>
              <a:buNone/>
            </a:pPr>
            <a:r>
              <a:rPr lang="en-US" sz="3039" b="1" dirty="0">
                <a:solidFill>
                  <a:srgbClr val="272525"/>
                </a:solidFill>
                <a:latin typeface="Petrona" pitchFamily="34" charset="0"/>
                <a:ea typeface="Petrona" pitchFamily="34" charset="-122"/>
                <a:cs typeface="Petrona" pitchFamily="34" charset="-120"/>
              </a:rPr>
              <a:t>1</a:t>
            </a:r>
            <a:endParaRPr lang="en-US" sz="3039" dirty="0"/>
          </a:p>
        </p:txBody>
      </p:sp>
      <p:sp>
        <p:nvSpPr>
          <p:cNvPr id="8" name="Text 4"/>
          <p:cNvSpPr/>
          <p:nvPr/>
        </p:nvSpPr>
        <p:spPr>
          <a:xfrm>
            <a:off x="1654135" y="2513528"/>
            <a:ext cx="3216473" cy="402074"/>
          </a:xfrm>
          <a:prstGeom prst="rect">
            <a:avLst/>
          </a:prstGeom>
          <a:noFill/>
          <a:ln/>
        </p:spPr>
        <p:txBody>
          <a:bodyPr wrap="none" rtlCol="0" anchor="t"/>
          <a:lstStyle/>
          <a:p>
            <a:pPr marL="0" indent="0">
              <a:lnSpc>
                <a:spcPts val="3166"/>
              </a:lnSpc>
              <a:buNone/>
            </a:pPr>
            <a:r>
              <a:rPr lang="en-US" sz="2533" b="1" dirty="0">
                <a:solidFill>
                  <a:srgbClr val="272525"/>
                </a:solidFill>
                <a:latin typeface="Petrona" pitchFamily="34" charset="0"/>
                <a:ea typeface="Petrona" pitchFamily="34" charset="-122"/>
                <a:cs typeface="Petrona" pitchFamily="34" charset="-120"/>
              </a:rPr>
              <a:t>Increased Stress</a:t>
            </a:r>
            <a:endParaRPr lang="en-US" sz="2533" dirty="0"/>
          </a:p>
        </p:txBody>
      </p:sp>
      <p:sp>
        <p:nvSpPr>
          <p:cNvPr id="9" name="Text 5"/>
          <p:cNvSpPr/>
          <p:nvPr/>
        </p:nvSpPr>
        <p:spPr>
          <a:xfrm>
            <a:off x="1654135" y="3062645"/>
            <a:ext cx="6632138" cy="783908"/>
          </a:xfrm>
          <a:prstGeom prst="rect">
            <a:avLst/>
          </a:prstGeom>
          <a:noFill/>
          <a:ln/>
        </p:spPr>
        <p:txBody>
          <a:bodyPr wrap="square" rtlCol="0" anchor="t"/>
          <a:lstStyle/>
          <a:p>
            <a:pPr marL="0" indent="0">
              <a:lnSpc>
                <a:spcPts val="3088"/>
              </a:lnSpc>
              <a:buNone/>
            </a:pPr>
            <a:r>
              <a:rPr lang="en-US" sz="1930" dirty="0">
                <a:solidFill>
                  <a:srgbClr val="272525"/>
                </a:solidFill>
                <a:latin typeface="Inter" pitchFamily="34" charset="0"/>
                <a:ea typeface="Inter" pitchFamily="34" charset="-122"/>
                <a:cs typeface="Inter" pitchFamily="34" charset="-120"/>
              </a:rPr>
              <a:t>Modern lifestyles and pressures contribute to rising stress and anxiety.</a:t>
            </a:r>
            <a:endParaRPr lang="en-US" sz="1930" dirty="0"/>
          </a:p>
        </p:txBody>
      </p:sp>
      <p:sp>
        <p:nvSpPr>
          <p:cNvPr id="10" name="Shape 6"/>
          <p:cNvSpPr/>
          <p:nvPr/>
        </p:nvSpPr>
        <p:spPr>
          <a:xfrm>
            <a:off x="857726" y="4367213"/>
            <a:ext cx="551378" cy="551378"/>
          </a:xfrm>
          <a:prstGeom prst="roundRect">
            <a:avLst>
              <a:gd name="adj" fmla="val 18668"/>
            </a:avLst>
          </a:prstGeom>
          <a:solidFill>
            <a:srgbClr val="CCEEFF"/>
          </a:solidFill>
          <a:ln w="15240">
            <a:solidFill>
              <a:srgbClr val="B2D4E5"/>
            </a:solidFill>
            <a:prstDash val="solid"/>
          </a:ln>
        </p:spPr>
      </p:sp>
      <p:sp>
        <p:nvSpPr>
          <p:cNvPr id="11" name="Text 7"/>
          <p:cNvSpPr/>
          <p:nvPr/>
        </p:nvSpPr>
        <p:spPr>
          <a:xfrm>
            <a:off x="1023938" y="4449842"/>
            <a:ext cx="218837" cy="386001"/>
          </a:xfrm>
          <a:prstGeom prst="rect">
            <a:avLst/>
          </a:prstGeom>
          <a:noFill/>
          <a:ln/>
        </p:spPr>
        <p:txBody>
          <a:bodyPr wrap="none" rtlCol="0" anchor="t"/>
          <a:lstStyle/>
          <a:p>
            <a:pPr marL="0" indent="0" algn="ctr">
              <a:lnSpc>
                <a:spcPts val="3039"/>
              </a:lnSpc>
              <a:buNone/>
            </a:pPr>
            <a:r>
              <a:rPr lang="en-US" sz="3039" b="1" dirty="0">
                <a:solidFill>
                  <a:srgbClr val="272525"/>
                </a:solidFill>
                <a:latin typeface="Petrona" pitchFamily="34" charset="0"/>
                <a:ea typeface="Petrona" pitchFamily="34" charset="-122"/>
                <a:cs typeface="Petrona" pitchFamily="34" charset="-120"/>
              </a:rPr>
              <a:t>2</a:t>
            </a:r>
            <a:endParaRPr lang="en-US" sz="3039" dirty="0"/>
          </a:p>
        </p:txBody>
      </p:sp>
      <p:sp>
        <p:nvSpPr>
          <p:cNvPr id="12" name="Text 8"/>
          <p:cNvSpPr/>
          <p:nvPr/>
        </p:nvSpPr>
        <p:spPr>
          <a:xfrm>
            <a:off x="1654135" y="4367213"/>
            <a:ext cx="3216473" cy="402074"/>
          </a:xfrm>
          <a:prstGeom prst="rect">
            <a:avLst/>
          </a:prstGeom>
          <a:noFill/>
          <a:ln/>
        </p:spPr>
        <p:txBody>
          <a:bodyPr wrap="none" rtlCol="0" anchor="t"/>
          <a:lstStyle/>
          <a:p>
            <a:pPr marL="0" indent="0">
              <a:lnSpc>
                <a:spcPts val="3166"/>
              </a:lnSpc>
              <a:buNone/>
            </a:pPr>
            <a:r>
              <a:rPr lang="en-US" sz="2533" b="1" dirty="0">
                <a:solidFill>
                  <a:srgbClr val="272525"/>
                </a:solidFill>
                <a:latin typeface="Petrona" pitchFamily="34" charset="0"/>
                <a:ea typeface="Petrona" pitchFamily="34" charset="-122"/>
                <a:cs typeface="Petrona" pitchFamily="34" charset="-120"/>
              </a:rPr>
              <a:t>Social Isolation</a:t>
            </a:r>
            <a:endParaRPr lang="en-US" sz="2533" dirty="0"/>
          </a:p>
        </p:txBody>
      </p:sp>
      <p:sp>
        <p:nvSpPr>
          <p:cNvPr id="13" name="Text 9"/>
          <p:cNvSpPr/>
          <p:nvPr/>
        </p:nvSpPr>
        <p:spPr>
          <a:xfrm>
            <a:off x="1654135" y="4916329"/>
            <a:ext cx="6632138" cy="783908"/>
          </a:xfrm>
          <a:prstGeom prst="rect">
            <a:avLst/>
          </a:prstGeom>
          <a:noFill/>
          <a:ln/>
        </p:spPr>
        <p:txBody>
          <a:bodyPr wrap="square" rtlCol="0" anchor="t"/>
          <a:lstStyle/>
          <a:p>
            <a:pPr marL="0" indent="0">
              <a:lnSpc>
                <a:spcPts val="3088"/>
              </a:lnSpc>
              <a:buNone/>
            </a:pPr>
            <a:r>
              <a:rPr lang="en-US" sz="1930" dirty="0">
                <a:solidFill>
                  <a:srgbClr val="272525"/>
                </a:solidFill>
                <a:latin typeface="Inter" pitchFamily="34" charset="0"/>
                <a:ea typeface="Inter" pitchFamily="34" charset="-122"/>
                <a:cs typeface="Inter" pitchFamily="34" charset="-120"/>
              </a:rPr>
              <a:t>Digital age can lead to loneliness, worsening mental health issues.</a:t>
            </a:r>
            <a:endParaRPr lang="en-US" sz="1930" dirty="0"/>
          </a:p>
        </p:txBody>
      </p:sp>
      <p:sp>
        <p:nvSpPr>
          <p:cNvPr id="14" name="Shape 10"/>
          <p:cNvSpPr/>
          <p:nvPr/>
        </p:nvSpPr>
        <p:spPr>
          <a:xfrm>
            <a:off x="857726" y="6220897"/>
            <a:ext cx="551378" cy="551378"/>
          </a:xfrm>
          <a:prstGeom prst="roundRect">
            <a:avLst>
              <a:gd name="adj" fmla="val 18668"/>
            </a:avLst>
          </a:prstGeom>
          <a:solidFill>
            <a:srgbClr val="CCEEFF"/>
          </a:solidFill>
          <a:ln w="15240">
            <a:solidFill>
              <a:srgbClr val="B2D4E5"/>
            </a:solidFill>
            <a:prstDash val="solid"/>
          </a:ln>
        </p:spPr>
      </p:sp>
      <p:sp>
        <p:nvSpPr>
          <p:cNvPr id="15" name="Text 11"/>
          <p:cNvSpPr/>
          <p:nvPr/>
        </p:nvSpPr>
        <p:spPr>
          <a:xfrm>
            <a:off x="1024176" y="6303526"/>
            <a:ext cx="218480" cy="386001"/>
          </a:xfrm>
          <a:prstGeom prst="rect">
            <a:avLst/>
          </a:prstGeom>
          <a:noFill/>
          <a:ln/>
        </p:spPr>
        <p:txBody>
          <a:bodyPr wrap="none" rtlCol="0" anchor="t"/>
          <a:lstStyle/>
          <a:p>
            <a:pPr marL="0" indent="0" algn="ctr">
              <a:lnSpc>
                <a:spcPts val="3039"/>
              </a:lnSpc>
              <a:buNone/>
            </a:pPr>
            <a:r>
              <a:rPr lang="en-US" sz="3039" b="1" dirty="0">
                <a:solidFill>
                  <a:srgbClr val="272525"/>
                </a:solidFill>
                <a:latin typeface="Petrona" pitchFamily="34" charset="0"/>
                <a:ea typeface="Petrona" pitchFamily="34" charset="-122"/>
                <a:cs typeface="Petrona" pitchFamily="34" charset="-120"/>
              </a:rPr>
              <a:t>3</a:t>
            </a:r>
            <a:endParaRPr lang="en-US" sz="3039" dirty="0"/>
          </a:p>
        </p:txBody>
      </p:sp>
      <p:sp>
        <p:nvSpPr>
          <p:cNvPr id="16" name="Text 12"/>
          <p:cNvSpPr/>
          <p:nvPr/>
        </p:nvSpPr>
        <p:spPr>
          <a:xfrm>
            <a:off x="1654135" y="6220897"/>
            <a:ext cx="3216473" cy="402074"/>
          </a:xfrm>
          <a:prstGeom prst="rect">
            <a:avLst/>
          </a:prstGeom>
          <a:noFill/>
          <a:ln/>
        </p:spPr>
        <p:txBody>
          <a:bodyPr wrap="none" rtlCol="0" anchor="t"/>
          <a:lstStyle/>
          <a:p>
            <a:pPr marL="0" indent="0">
              <a:lnSpc>
                <a:spcPts val="3166"/>
              </a:lnSpc>
              <a:buNone/>
            </a:pPr>
            <a:r>
              <a:rPr lang="en-US" sz="2533" b="1" dirty="0">
                <a:solidFill>
                  <a:srgbClr val="272525"/>
                </a:solidFill>
                <a:latin typeface="Petrona" pitchFamily="34" charset="0"/>
                <a:ea typeface="Petrona" pitchFamily="34" charset="-122"/>
                <a:cs typeface="Petrona" pitchFamily="34" charset="-120"/>
              </a:rPr>
              <a:t>Stigma and Access</a:t>
            </a:r>
            <a:endParaRPr lang="en-US" sz="2533" dirty="0"/>
          </a:p>
        </p:txBody>
      </p:sp>
      <p:sp>
        <p:nvSpPr>
          <p:cNvPr id="17" name="Text 13"/>
          <p:cNvSpPr/>
          <p:nvPr/>
        </p:nvSpPr>
        <p:spPr>
          <a:xfrm>
            <a:off x="1654135" y="6770013"/>
            <a:ext cx="6632138" cy="783908"/>
          </a:xfrm>
          <a:prstGeom prst="rect">
            <a:avLst/>
          </a:prstGeom>
          <a:noFill/>
          <a:ln/>
        </p:spPr>
        <p:txBody>
          <a:bodyPr wrap="square" rtlCol="0" anchor="t"/>
          <a:lstStyle/>
          <a:p>
            <a:pPr marL="0" indent="0">
              <a:lnSpc>
                <a:spcPts val="3088"/>
              </a:lnSpc>
              <a:buNone/>
            </a:pPr>
            <a:r>
              <a:rPr lang="en-US" sz="1930" dirty="0">
                <a:solidFill>
                  <a:srgbClr val="272525"/>
                </a:solidFill>
                <a:latin typeface="Inter" pitchFamily="34" charset="0"/>
                <a:ea typeface="Inter" pitchFamily="34" charset="-122"/>
                <a:cs typeface="Inter" pitchFamily="34" charset="-120"/>
              </a:rPr>
              <a:t>Stigma and limited services prevent many from getting needed support.</a:t>
            </a:r>
            <a:endParaRPr lang="en-US" sz="193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98421" y="811173"/>
            <a:ext cx="6297930" cy="523875"/>
          </a:xfrm>
          <a:prstGeom prst="rect">
            <a:avLst/>
          </a:prstGeom>
          <a:noFill/>
          <a:ln/>
        </p:spPr>
        <p:txBody>
          <a:bodyPr wrap="none" rtlCol="0" anchor="t"/>
          <a:lstStyle/>
          <a:p>
            <a:pPr marL="0" indent="0">
              <a:lnSpc>
                <a:spcPts val="4125"/>
              </a:lnSpc>
              <a:buNone/>
            </a:pPr>
            <a:r>
              <a:rPr lang="en-US" sz="3300" b="1" dirty="0">
                <a:solidFill>
                  <a:srgbClr val="000000"/>
                </a:solidFill>
                <a:latin typeface="Petrona" pitchFamily="34" charset="0"/>
                <a:ea typeface="Petrona" pitchFamily="34" charset="-122"/>
                <a:cs typeface="Petrona" pitchFamily="34" charset="-120"/>
              </a:rPr>
              <a:t>Holistic Mental Health Solutions</a:t>
            </a:r>
            <a:endParaRPr lang="en-US" sz="3300" dirty="0"/>
          </a:p>
        </p:txBody>
      </p:sp>
      <p:sp>
        <p:nvSpPr>
          <p:cNvPr id="6" name="Text 2"/>
          <p:cNvSpPr/>
          <p:nvPr/>
        </p:nvSpPr>
        <p:spPr>
          <a:xfrm>
            <a:off x="3229094" y="1808917"/>
            <a:ext cx="2685812" cy="327422"/>
          </a:xfrm>
          <a:prstGeom prst="rect">
            <a:avLst/>
          </a:prstGeom>
          <a:noFill/>
          <a:ln/>
        </p:spPr>
        <p:txBody>
          <a:bodyPr wrap="none" rtlCol="0" anchor="t"/>
          <a:lstStyle/>
          <a:p>
            <a:pPr marL="0" indent="0" algn="ctr">
              <a:lnSpc>
                <a:spcPts val="2578"/>
              </a:lnSpc>
              <a:buNone/>
            </a:pPr>
            <a:r>
              <a:rPr lang="en-US" sz="2063" b="1" dirty="0">
                <a:solidFill>
                  <a:srgbClr val="272525"/>
                </a:solidFill>
                <a:latin typeface="Petrona" pitchFamily="34" charset="0"/>
                <a:ea typeface="Petrona" pitchFamily="34" charset="-122"/>
                <a:cs typeface="Petrona" pitchFamily="34" charset="-120"/>
              </a:rPr>
              <a:t>Mindfulness Practices</a:t>
            </a:r>
            <a:endParaRPr lang="en-US" sz="2063" dirty="0"/>
          </a:p>
        </p:txBody>
      </p:sp>
      <p:sp>
        <p:nvSpPr>
          <p:cNvPr id="7" name="Text 3"/>
          <p:cNvSpPr/>
          <p:nvPr/>
        </p:nvSpPr>
        <p:spPr>
          <a:xfrm>
            <a:off x="698421" y="2255996"/>
            <a:ext cx="7747159" cy="319207"/>
          </a:xfrm>
          <a:prstGeom prst="rect">
            <a:avLst/>
          </a:prstGeom>
          <a:noFill/>
          <a:ln/>
        </p:spPr>
        <p:txBody>
          <a:bodyPr wrap="none" rtlCol="0" anchor="t"/>
          <a:lstStyle/>
          <a:p>
            <a:pPr marL="0" indent="0" algn="ctr">
              <a:lnSpc>
                <a:spcPts val="2514"/>
              </a:lnSpc>
              <a:buNone/>
            </a:pPr>
            <a:r>
              <a:rPr lang="en-US" sz="1571" dirty="0">
                <a:solidFill>
                  <a:srgbClr val="272525"/>
                </a:solidFill>
                <a:latin typeface="Inter" pitchFamily="34" charset="0"/>
                <a:ea typeface="Inter" pitchFamily="34" charset="-122"/>
                <a:cs typeface="Inter" pitchFamily="34" charset="-120"/>
              </a:rPr>
              <a:t>Manage stress and improve well-being.</a:t>
            </a:r>
            <a:endParaRPr lang="en-US" sz="1571" dirty="0"/>
          </a:p>
        </p:txBody>
      </p:sp>
      <p:sp>
        <p:nvSpPr>
          <p:cNvPr id="8" name="Text 4"/>
          <p:cNvSpPr/>
          <p:nvPr/>
        </p:nvSpPr>
        <p:spPr>
          <a:xfrm>
            <a:off x="3262312" y="3423285"/>
            <a:ext cx="2619375" cy="327422"/>
          </a:xfrm>
          <a:prstGeom prst="rect">
            <a:avLst/>
          </a:prstGeom>
          <a:noFill/>
          <a:ln/>
        </p:spPr>
        <p:txBody>
          <a:bodyPr wrap="none" rtlCol="0" anchor="t"/>
          <a:lstStyle/>
          <a:p>
            <a:pPr marL="0" indent="0" algn="ctr">
              <a:lnSpc>
                <a:spcPts val="2578"/>
              </a:lnSpc>
              <a:buNone/>
            </a:pPr>
            <a:r>
              <a:rPr lang="en-US" sz="2063" b="1" dirty="0">
                <a:solidFill>
                  <a:srgbClr val="272525"/>
                </a:solidFill>
                <a:latin typeface="Petrona" pitchFamily="34" charset="0"/>
                <a:ea typeface="Petrona" pitchFamily="34" charset="-122"/>
                <a:cs typeface="Petrona" pitchFamily="34" charset="-120"/>
              </a:rPr>
              <a:t>Social Support</a:t>
            </a:r>
            <a:endParaRPr lang="en-US" sz="2063" dirty="0"/>
          </a:p>
        </p:txBody>
      </p:sp>
      <p:sp>
        <p:nvSpPr>
          <p:cNvPr id="9" name="Text 5"/>
          <p:cNvSpPr/>
          <p:nvPr/>
        </p:nvSpPr>
        <p:spPr>
          <a:xfrm>
            <a:off x="698421" y="3870365"/>
            <a:ext cx="7747159" cy="319207"/>
          </a:xfrm>
          <a:prstGeom prst="rect">
            <a:avLst/>
          </a:prstGeom>
          <a:noFill/>
          <a:ln/>
        </p:spPr>
        <p:txBody>
          <a:bodyPr wrap="none" rtlCol="0" anchor="t"/>
          <a:lstStyle/>
          <a:p>
            <a:pPr marL="0" indent="0" algn="ctr">
              <a:lnSpc>
                <a:spcPts val="2514"/>
              </a:lnSpc>
              <a:buNone/>
            </a:pPr>
            <a:r>
              <a:rPr lang="en-US" sz="1571" dirty="0">
                <a:solidFill>
                  <a:srgbClr val="272525"/>
                </a:solidFill>
                <a:latin typeface="Inter" pitchFamily="34" charset="0"/>
                <a:ea typeface="Inter" pitchFamily="34" charset="-122"/>
                <a:cs typeface="Inter" pitchFamily="34" charset="-120"/>
              </a:rPr>
              <a:t>Build connections to reduce loneliness.</a:t>
            </a:r>
            <a:endParaRPr lang="en-US" sz="1571" dirty="0"/>
          </a:p>
        </p:txBody>
      </p:sp>
      <p:sp>
        <p:nvSpPr>
          <p:cNvPr id="10" name="Text 6"/>
          <p:cNvSpPr/>
          <p:nvPr/>
        </p:nvSpPr>
        <p:spPr>
          <a:xfrm>
            <a:off x="3262312" y="5037653"/>
            <a:ext cx="2619375" cy="327422"/>
          </a:xfrm>
          <a:prstGeom prst="rect">
            <a:avLst/>
          </a:prstGeom>
          <a:noFill/>
          <a:ln/>
        </p:spPr>
        <p:txBody>
          <a:bodyPr wrap="none" rtlCol="0" anchor="t"/>
          <a:lstStyle/>
          <a:p>
            <a:pPr marL="0" indent="0" algn="ctr">
              <a:lnSpc>
                <a:spcPts val="2578"/>
              </a:lnSpc>
              <a:buNone/>
            </a:pPr>
            <a:r>
              <a:rPr lang="en-US" sz="2063" b="1" dirty="0">
                <a:solidFill>
                  <a:srgbClr val="272525"/>
                </a:solidFill>
                <a:latin typeface="Petrona" pitchFamily="34" charset="0"/>
                <a:ea typeface="Petrona" pitchFamily="34" charset="-122"/>
                <a:cs typeface="Petrona" pitchFamily="34" charset="-120"/>
              </a:rPr>
              <a:t>Accessible Care</a:t>
            </a:r>
            <a:endParaRPr lang="en-US" sz="2063" dirty="0"/>
          </a:p>
        </p:txBody>
      </p:sp>
      <p:sp>
        <p:nvSpPr>
          <p:cNvPr id="11" name="Text 7"/>
          <p:cNvSpPr/>
          <p:nvPr/>
        </p:nvSpPr>
        <p:spPr>
          <a:xfrm>
            <a:off x="698421" y="5484733"/>
            <a:ext cx="7747159" cy="319207"/>
          </a:xfrm>
          <a:prstGeom prst="rect">
            <a:avLst/>
          </a:prstGeom>
          <a:noFill/>
          <a:ln/>
        </p:spPr>
        <p:txBody>
          <a:bodyPr wrap="none" rtlCol="0" anchor="t"/>
          <a:lstStyle/>
          <a:p>
            <a:pPr marL="0" indent="0" algn="ctr">
              <a:lnSpc>
                <a:spcPts val="2514"/>
              </a:lnSpc>
              <a:buNone/>
            </a:pPr>
            <a:r>
              <a:rPr lang="en-US" sz="1571" dirty="0">
                <a:solidFill>
                  <a:srgbClr val="272525"/>
                </a:solidFill>
                <a:latin typeface="Inter" pitchFamily="34" charset="0"/>
                <a:ea typeface="Inter" pitchFamily="34" charset="-122"/>
                <a:cs typeface="Inter" pitchFamily="34" charset="-120"/>
              </a:rPr>
              <a:t>Provide affordable mental health support.</a:t>
            </a:r>
            <a:endParaRPr lang="en-US" sz="1571" dirty="0"/>
          </a:p>
        </p:txBody>
      </p:sp>
      <p:sp>
        <p:nvSpPr>
          <p:cNvPr id="12" name="Text 8"/>
          <p:cNvSpPr/>
          <p:nvPr/>
        </p:nvSpPr>
        <p:spPr>
          <a:xfrm>
            <a:off x="3262312" y="6652022"/>
            <a:ext cx="2619375" cy="327422"/>
          </a:xfrm>
          <a:prstGeom prst="rect">
            <a:avLst/>
          </a:prstGeom>
          <a:noFill/>
          <a:ln/>
        </p:spPr>
        <p:txBody>
          <a:bodyPr wrap="none" rtlCol="0" anchor="t"/>
          <a:lstStyle/>
          <a:p>
            <a:pPr marL="0" indent="0" algn="ctr">
              <a:lnSpc>
                <a:spcPts val="2578"/>
              </a:lnSpc>
              <a:buNone/>
            </a:pPr>
            <a:r>
              <a:rPr lang="en-US" sz="2063" b="1" dirty="0">
                <a:solidFill>
                  <a:srgbClr val="272525"/>
                </a:solidFill>
                <a:latin typeface="Petrona" pitchFamily="34" charset="0"/>
                <a:ea typeface="Petrona" pitchFamily="34" charset="-122"/>
                <a:cs typeface="Petrona" pitchFamily="34" charset="-120"/>
              </a:rPr>
              <a:t>Reduce Stigma</a:t>
            </a:r>
            <a:endParaRPr lang="en-US" sz="2063" dirty="0"/>
          </a:p>
        </p:txBody>
      </p:sp>
      <p:sp>
        <p:nvSpPr>
          <p:cNvPr id="13" name="Text 9"/>
          <p:cNvSpPr/>
          <p:nvPr/>
        </p:nvSpPr>
        <p:spPr>
          <a:xfrm>
            <a:off x="698421" y="7099102"/>
            <a:ext cx="7747159" cy="319207"/>
          </a:xfrm>
          <a:prstGeom prst="rect">
            <a:avLst/>
          </a:prstGeom>
          <a:noFill/>
          <a:ln/>
        </p:spPr>
        <p:txBody>
          <a:bodyPr wrap="none" rtlCol="0" anchor="t"/>
          <a:lstStyle/>
          <a:p>
            <a:pPr marL="0" indent="0" algn="ctr">
              <a:lnSpc>
                <a:spcPts val="2514"/>
              </a:lnSpc>
              <a:buNone/>
            </a:pPr>
            <a:r>
              <a:rPr lang="en-US" sz="1571" dirty="0">
                <a:solidFill>
                  <a:srgbClr val="272525"/>
                </a:solidFill>
                <a:latin typeface="Inter" pitchFamily="34" charset="0"/>
                <a:ea typeface="Inter" pitchFamily="34" charset="-122"/>
                <a:cs typeface="Inter" pitchFamily="34" charset="-120"/>
              </a:rPr>
              <a:t>Educate and promote open conversations.</a:t>
            </a:r>
            <a:endParaRPr lang="en-US" sz="157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5553"/>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14630400" cy="2345412"/>
          </a:xfrm>
          <a:prstGeom prst="rect">
            <a:avLst/>
          </a:prstGeom>
        </p:spPr>
      </p:pic>
      <p:sp>
        <p:nvSpPr>
          <p:cNvPr id="5" name="Text 1"/>
          <p:cNvSpPr/>
          <p:nvPr/>
        </p:nvSpPr>
        <p:spPr>
          <a:xfrm>
            <a:off x="2190274" y="2861310"/>
            <a:ext cx="8024098" cy="369332"/>
          </a:xfrm>
          <a:prstGeom prst="rect">
            <a:avLst/>
          </a:prstGeom>
          <a:noFill/>
          <a:ln/>
        </p:spPr>
        <p:txBody>
          <a:bodyPr wrap="none" rtlCol="0" anchor="t"/>
          <a:lstStyle/>
          <a:p>
            <a:pPr marL="0" indent="0">
              <a:lnSpc>
                <a:spcPts val="2909"/>
              </a:lnSpc>
              <a:buNone/>
            </a:pPr>
            <a:r>
              <a:rPr lang="en-US" sz="2327" b="1" dirty="0">
                <a:solidFill>
                  <a:srgbClr val="000000"/>
                </a:solidFill>
                <a:latin typeface="Petrona" pitchFamily="34" charset="0"/>
                <a:ea typeface="Petrona" pitchFamily="34" charset="-122"/>
                <a:cs typeface="Petrona" pitchFamily="34" charset="-120"/>
              </a:rPr>
              <a:t>Investing in a Sustainable Future: Policy Recommendations</a:t>
            </a:r>
            <a:endParaRPr lang="en-US" sz="2327" dirty="0"/>
          </a:p>
        </p:txBody>
      </p:sp>
      <p:sp>
        <p:nvSpPr>
          <p:cNvPr id="6" name="Shape 2"/>
          <p:cNvSpPr/>
          <p:nvPr/>
        </p:nvSpPr>
        <p:spPr>
          <a:xfrm>
            <a:off x="2190274" y="3441621"/>
            <a:ext cx="10249853" cy="4278035"/>
          </a:xfrm>
          <a:prstGeom prst="roundRect">
            <a:avLst>
              <a:gd name="adj" fmla="val 1842"/>
            </a:avLst>
          </a:prstGeom>
          <a:noFill/>
          <a:ln w="7620">
            <a:solidFill>
              <a:srgbClr val="000000">
                <a:alpha val="8000"/>
              </a:srgbClr>
            </a:solidFill>
            <a:prstDash val="solid"/>
          </a:ln>
        </p:spPr>
      </p:sp>
      <p:sp>
        <p:nvSpPr>
          <p:cNvPr id="7" name="Shape 3"/>
          <p:cNvSpPr/>
          <p:nvPr/>
        </p:nvSpPr>
        <p:spPr>
          <a:xfrm>
            <a:off x="2197894" y="3449241"/>
            <a:ext cx="10234612" cy="540425"/>
          </a:xfrm>
          <a:prstGeom prst="rect">
            <a:avLst/>
          </a:prstGeom>
          <a:solidFill>
            <a:srgbClr val="FFFFFF">
              <a:alpha val="4000"/>
            </a:srgbClr>
          </a:solidFill>
          <a:ln/>
        </p:spPr>
      </p:sp>
      <p:sp>
        <p:nvSpPr>
          <p:cNvPr id="8" name="Text 4"/>
          <p:cNvSpPr/>
          <p:nvPr/>
        </p:nvSpPr>
        <p:spPr>
          <a:xfrm>
            <a:off x="2385417" y="3569375"/>
            <a:ext cx="4738449" cy="300157"/>
          </a:xfrm>
          <a:prstGeom prst="rect">
            <a:avLst/>
          </a:prstGeom>
          <a:noFill/>
          <a:ln/>
        </p:spPr>
        <p:txBody>
          <a:bodyPr wrap="none" rtlCol="0" anchor="t"/>
          <a:lstStyle/>
          <a:p>
            <a:pPr marL="0" indent="0">
              <a:lnSpc>
                <a:spcPts val="2364"/>
              </a:lnSpc>
              <a:buNone/>
            </a:pPr>
            <a:r>
              <a:rPr lang="en-US" sz="1477" dirty="0">
                <a:solidFill>
                  <a:srgbClr val="272525"/>
                </a:solidFill>
                <a:latin typeface="Inter" pitchFamily="34" charset="0"/>
                <a:ea typeface="Inter" pitchFamily="34" charset="-122"/>
                <a:cs typeface="Inter" pitchFamily="34" charset="-120"/>
              </a:rPr>
              <a:t>Challenge</a:t>
            </a:r>
            <a:endParaRPr lang="en-US" sz="1477" dirty="0"/>
          </a:p>
        </p:txBody>
      </p:sp>
      <p:sp>
        <p:nvSpPr>
          <p:cNvPr id="9" name="Text 5"/>
          <p:cNvSpPr/>
          <p:nvPr/>
        </p:nvSpPr>
        <p:spPr>
          <a:xfrm>
            <a:off x="7506533" y="3569375"/>
            <a:ext cx="4738449" cy="300157"/>
          </a:xfrm>
          <a:prstGeom prst="rect">
            <a:avLst/>
          </a:prstGeom>
          <a:noFill/>
          <a:ln/>
        </p:spPr>
        <p:txBody>
          <a:bodyPr wrap="none" rtlCol="0" anchor="t"/>
          <a:lstStyle/>
          <a:p>
            <a:pPr marL="0" indent="0">
              <a:lnSpc>
                <a:spcPts val="2364"/>
              </a:lnSpc>
              <a:buNone/>
            </a:pPr>
            <a:r>
              <a:rPr lang="en-US" sz="1477" dirty="0">
                <a:solidFill>
                  <a:srgbClr val="272525"/>
                </a:solidFill>
                <a:latin typeface="Inter" pitchFamily="34" charset="0"/>
                <a:ea typeface="Inter" pitchFamily="34" charset="-122"/>
                <a:cs typeface="Inter" pitchFamily="34" charset="-120"/>
              </a:rPr>
              <a:t>Policy Recommendations</a:t>
            </a:r>
            <a:endParaRPr lang="en-US" sz="1477" dirty="0"/>
          </a:p>
        </p:txBody>
      </p:sp>
      <p:sp>
        <p:nvSpPr>
          <p:cNvPr id="10" name="Shape 6"/>
          <p:cNvSpPr/>
          <p:nvPr/>
        </p:nvSpPr>
        <p:spPr>
          <a:xfrm>
            <a:off x="2197894" y="3989665"/>
            <a:ext cx="10234612" cy="1140738"/>
          </a:xfrm>
          <a:prstGeom prst="rect">
            <a:avLst/>
          </a:prstGeom>
          <a:solidFill>
            <a:srgbClr val="000000">
              <a:alpha val="4000"/>
            </a:srgbClr>
          </a:solidFill>
          <a:ln/>
        </p:spPr>
      </p:sp>
      <p:sp>
        <p:nvSpPr>
          <p:cNvPr id="11" name="Text 7"/>
          <p:cNvSpPr/>
          <p:nvPr/>
        </p:nvSpPr>
        <p:spPr>
          <a:xfrm>
            <a:off x="2385417" y="4109799"/>
            <a:ext cx="4738449" cy="300157"/>
          </a:xfrm>
          <a:prstGeom prst="rect">
            <a:avLst/>
          </a:prstGeom>
          <a:noFill/>
          <a:ln/>
        </p:spPr>
        <p:txBody>
          <a:bodyPr wrap="none" rtlCol="0" anchor="t"/>
          <a:lstStyle/>
          <a:p>
            <a:pPr marL="0" indent="0">
              <a:lnSpc>
                <a:spcPts val="2364"/>
              </a:lnSpc>
              <a:buNone/>
            </a:pPr>
            <a:r>
              <a:rPr lang="en-US" sz="1477" dirty="0">
                <a:solidFill>
                  <a:srgbClr val="272525"/>
                </a:solidFill>
                <a:latin typeface="Inter" pitchFamily="34" charset="0"/>
                <a:ea typeface="Inter" pitchFamily="34" charset="-122"/>
                <a:cs typeface="Inter" pitchFamily="34" charset="-120"/>
              </a:rPr>
              <a:t>Climate Change</a:t>
            </a:r>
            <a:endParaRPr lang="en-US" sz="1477" dirty="0"/>
          </a:p>
        </p:txBody>
      </p:sp>
      <p:sp>
        <p:nvSpPr>
          <p:cNvPr id="12" name="Text 8"/>
          <p:cNvSpPr/>
          <p:nvPr/>
        </p:nvSpPr>
        <p:spPr>
          <a:xfrm>
            <a:off x="7506533" y="4109799"/>
            <a:ext cx="4738449" cy="900470"/>
          </a:xfrm>
          <a:prstGeom prst="rect">
            <a:avLst/>
          </a:prstGeom>
          <a:noFill/>
          <a:ln/>
        </p:spPr>
        <p:txBody>
          <a:bodyPr wrap="square" rtlCol="0" anchor="t"/>
          <a:lstStyle/>
          <a:p>
            <a:pPr marL="0" indent="0">
              <a:lnSpc>
                <a:spcPts val="2364"/>
              </a:lnSpc>
              <a:buNone/>
            </a:pPr>
            <a:r>
              <a:rPr lang="en-US" sz="1477" dirty="0">
                <a:solidFill>
                  <a:srgbClr val="272525"/>
                </a:solidFill>
                <a:latin typeface="Inter" pitchFamily="34" charset="0"/>
                <a:ea typeface="Inter" pitchFamily="34" charset="-122"/>
                <a:cs typeface="Inter" pitchFamily="34" charset="-120"/>
              </a:rPr>
              <a:t>Carbon pricing, investment in renewable energy, sustainable agriculture incentives, reforestation programs, and waste reduction policies.</a:t>
            </a:r>
            <a:endParaRPr lang="en-US" sz="1477" dirty="0"/>
          </a:p>
        </p:txBody>
      </p:sp>
      <p:sp>
        <p:nvSpPr>
          <p:cNvPr id="13" name="Shape 9"/>
          <p:cNvSpPr/>
          <p:nvPr/>
        </p:nvSpPr>
        <p:spPr>
          <a:xfrm>
            <a:off x="2197894" y="5130403"/>
            <a:ext cx="10234612" cy="1140738"/>
          </a:xfrm>
          <a:prstGeom prst="rect">
            <a:avLst/>
          </a:prstGeom>
          <a:solidFill>
            <a:srgbClr val="FFFFFF">
              <a:alpha val="4000"/>
            </a:srgbClr>
          </a:solidFill>
          <a:ln/>
        </p:spPr>
      </p:sp>
      <p:sp>
        <p:nvSpPr>
          <p:cNvPr id="14" name="Text 10"/>
          <p:cNvSpPr/>
          <p:nvPr/>
        </p:nvSpPr>
        <p:spPr>
          <a:xfrm>
            <a:off x="2385417" y="5250537"/>
            <a:ext cx="4738449" cy="300157"/>
          </a:xfrm>
          <a:prstGeom prst="rect">
            <a:avLst/>
          </a:prstGeom>
          <a:noFill/>
          <a:ln/>
        </p:spPr>
        <p:txBody>
          <a:bodyPr wrap="none" rtlCol="0" anchor="t"/>
          <a:lstStyle/>
          <a:p>
            <a:pPr marL="0" indent="0">
              <a:lnSpc>
                <a:spcPts val="2364"/>
              </a:lnSpc>
              <a:buNone/>
            </a:pPr>
            <a:r>
              <a:rPr lang="en-US" sz="1477" dirty="0">
                <a:solidFill>
                  <a:srgbClr val="272525"/>
                </a:solidFill>
                <a:latin typeface="Inter" pitchFamily="34" charset="0"/>
                <a:ea typeface="Inter" pitchFamily="34" charset="-122"/>
                <a:cs typeface="Inter" pitchFamily="34" charset="-120"/>
              </a:rPr>
              <a:t>Inequality</a:t>
            </a:r>
            <a:endParaRPr lang="en-US" sz="1477" dirty="0"/>
          </a:p>
        </p:txBody>
      </p:sp>
      <p:sp>
        <p:nvSpPr>
          <p:cNvPr id="15" name="Text 11"/>
          <p:cNvSpPr/>
          <p:nvPr/>
        </p:nvSpPr>
        <p:spPr>
          <a:xfrm>
            <a:off x="7506533" y="5250537"/>
            <a:ext cx="4738449" cy="900470"/>
          </a:xfrm>
          <a:prstGeom prst="rect">
            <a:avLst/>
          </a:prstGeom>
          <a:noFill/>
          <a:ln/>
        </p:spPr>
        <p:txBody>
          <a:bodyPr wrap="square" rtlCol="0" anchor="t"/>
          <a:lstStyle/>
          <a:p>
            <a:pPr marL="0" indent="0">
              <a:lnSpc>
                <a:spcPts val="2364"/>
              </a:lnSpc>
              <a:buNone/>
            </a:pPr>
            <a:r>
              <a:rPr lang="en-US" sz="1477" dirty="0">
                <a:solidFill>
                  <a:srgbClr val="272525"/>
                </a:solidFill>
                <a:latin typeface="Inter" pitchFamily="34" charset="0"/>
                <a:ea typeface="Inter" pitchFamily="34" charset="-122"/>
                <a:cs typeface="Inter" pitchFamily="34" charset="-120"/>
              </a:rPr>
              <a:t>Fair wage laws, progressive taxation, access to quality education, gender equality policies, and anti-discrimination measures.</a:t>
            </a:r>
            <a:endParaRPr lang="en-US" sz="1477" dirty="0"/>
          </a:p>
        </p:txBody>
      </p:sp>
      <p:sp>
        <p:nvSpPr>
          <p:cNvPr id="16" name="Shape 12"/>
          <p:cNvSpPr/>
          <p:nvPr/>
        </p:nvSpPr>
        <p:spPr>
          <a:xfrm>
            <a:off x="2197894" y="6271141"/>
            <a:ext cx="10234612" cy="1440894"/>
          </a:xfrm>
          <a:prstGeom prst="rect">
            <a:avLst/>
          </a:prstGeom>
          <a:solidFill>
            <a:srgbClr val="000000">
              <a:alpha val="4000"/>
            </a:srgbClr>
          </a:solidFill>
          <a:ln/>
        </p:spPr>
      </p:sp>
      <p:sp>
        <p:nvSpPr>
          <p:cNvPr id="17" name="Text 13"/>
          <p:cNvSpPr/>
          <p:nvPr/>
        </p:nvSpPr>
        <p:spPr>
          <a:xfrm>
            <a:off x="2385417" y="6391275"/>
            <a:ext cx="4738449" cy="300157"/>
          </a:xfrm>
          <a:prstGeom prst="rect">
            <a:avLst/>
          </a:prstGeom>
          <a:noFill/>
          <a:ln/>
        </p:spPr>
        <p:txBody>
          <a:bodyPr wrap="none" rtlCol="0" anchor="t"/>
          <a:lstStyle/>
          <a:p>
            <a:pPr marL="0" indent="0">
              <a:lnSpc>
                <a:spcPts val="2364"/>
              </a:lnSpc>
              <a:buNone/>
            </a:pPr>
            <a:r>
              <a:rPr lang="en-US" sz="1477" dirty="0">
                <a:solidFill>
                  <a:srgbClr val="272525"/>
                </a:solidFill>
                <a:latin typeface="Inter" pitchFamily="34" charset="0"/>
                <a:ea typeface="Inter" pitchFamily="34" charset="-122"/>
                <a:cs typeface="Inter" pitchFamily="34" charset="-120"/>
              </a:rPr>
              <a:t>Mental Health</a:t>
            </a:r>
            <a:endParaRPr lang="en-US" sz="1477" dirty="0"/>
          </a:p>
        </p:txBody>
      </p:sp>
      <p:sp>
        <p:nvSpPr>
          <p:cNvPr id="18" name="Text 14"/>
          <p:cNvSpPr/>
          <p:nvPr/>
        </p:nvSpPr>
        <p:spPr>
          <a:xfrm>
            <a:off x="7506533" y="6391275"/>
            <a:ext cx="4738449" cy="1200626"/>
          </a:xfrm>
          <a:prstGeom prst="rect">
            <a:avLst/>
          </a:prstGeom>
          <a:noFill/>
          <a:ln/>
        </p:spPr>
        <p:txBody>
          <a:bodyPr wrap="square" rtlCol="0" anchor="t"/>
          <a:lstStyle/>
          <a:p>
            <a:pPr marL="0" indent="0">
              <a:lnSpc>
                <a:spcPts val="2364"/>
              </a:lnSpc>
              <a:buNone/>
            </a:pPr>
            <a:r>
              <a:rPr lang="en-US" sz="1477" dirty="0">
                <a:solidFill>
                  <a:srgbClr val="272525"/>
                </a:solidFill>
                <a:latin typeface="Inter" pitchFamily="34" charset="0"/>
                <a:ea typeface="Inter" pitchFamily="34" charset="-122"/>
                <a:cs typeface="Inter" pitchFamily="34" charset="-120"/>
              </a:rPr>
              <a:t>Increased funding for mental health services, access to affordable therapy, integration of mental health programs in schools and workplaces, and public awareness campaigns.</a:t>
            </a:r>
            <a:endParaRPr lang="en-US" sz="1477"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864037" y="2724983"/>
            <a:ext cx="6076474" cy="486013"/>
          </a:xfrm>
          <a:prstGeom prst="rect">
            <a:avLst/>
          </a:prstGeom>
          <a:noFill/>
          <a:ln/>
        </p:spPr>
        <p:txBody>
          <a:bodyPr wrap="none" rtlCol="0" anchor="t"/>
          <a:lstStyle/>
          <a:p>
            <a:pPr marL="0" indent="0">
              <a:lnSpc>
                <a:spcPts val="3827"/>
              </a:lnSpc>
              <a:buNone/>
            </a:pPr>
            <a:r>
              <a:rPr lang="en-US" sz="3062" b="1" dirty="0">
                <a:solidFill>
                  <a:srgbClr val="000000"/>
                </a:solidFill>
                <a:latin typeface="Petrona" pitchFamily="34" charset="0"/>
                <a:ea typeface="Petrona" pitchFamily="34" charset="-122"/>
                <a:cs typeface="Petrona" pitchFamily="34" charset="-120"/>
              </a:rPr>
              <a:t>Collaborative Approach to Change</a:t>
            </a:r>
            <a:endParaRPr lang="en-US" sz="3062" dirty="0"/>
          </a:p>
        </p:txBody>
      </p:sp>
      <p:sp>
        <p:nvSpPr>
          <p:cNvPr id="5" name="Shape 2"/>
          <p:cNvSpPr/>
          <p:nvPr/>
        </p:nvSpPr>
        <p:spPr>
          <a:xfrm>
            <a:off x="864037" y="3766304"/>
            <a:ext cx="555427" cy="555427"/>
          </a:xfrm>
          <a:prstGeom prst="roundRect">
            <a:avLst>
              <a:gd name="adj" fmla="val 18669"/>
            </a:avLst>
          </a:prstGeom>
          <a:solidFill>
            <a:srgbClr val="CCEEFF"/>
          </a:solidFill>
          <a:ln w="15240">
            <a:solidFill>
              <a:srgbClr val="B2D4E5"/>
            </a:solidFill>
            <a:prstDash val="solid"/>
          </a:ln>
        </p:spPr>
      </p:sp>
      <p:sp>
        <p:nvSpPr>
          <p:cNvPr id="6" name="Text 3"/>
          <p:cNvSpPr/>
          <p:nvPr/>
        </p:nvSpPr>
        <p:spPr>
          <a:xfrm>
            <a:off x="1058466" y="3849529"/>
            <a:ext cx="166449" cy="388858"/>
          </a:xfrm>
          <a:prstGeom prst="rect">
            <a:avLst/>
          </a:prstGeom>
          <a:noFill/>
          <a:ln/>
        </p:spPr>
        <p:txBody>
          <a:bodyPr wrap="none" rtlCol="0" anchor="t"/>
          <a:lstStyle/>
          <a:p>
            <a:pPr marL="0" indent="0" algn="ctr">
              <a:lnSpc>
                <a:spcPts val="3062"/>
              </a:lnSpc>
              <a:buNone/>
            </a:pPr>
            <a:r>
              <a:rPr lang="en-US" sz="3062" b="1" dirty="0">
                <a:solidFill>
                  <a:srgbClr val="272525"/>
                </a:solidFill>
                <a:latin typeface="Petrona" pitchFamily="34" charset="0"/>
                <a:ea typeface="Petrona" pitchFamily="34" charset="-122"/>
                <a:cs typeface="Petrona" pitchFamily="34" charset="-120"/>
              </a:rPr>
              <a:t>1</a:t>
            </a:r>
            <a:endParaRPr lang="en-US" sz="3062" dirty="0"/>
          </a:p>
        </p:txBody>
      </p:sp>
      <p:sp>
        <p:nvSpPr>
          <p:cNvPr id="7" name="Text 4"/>
          <p:cNvSpPr/>
          <p:nvPr/>
        </p:nvSpPr>
        <p:spPr>
          <a:xfrm>
            <a:off x="1666280" y="3766304"/>
            <a:ext cx="3240405" cy="405051"/>
          </a:xfrm>
          <a:prstGeom prst="rect">
            <a:avLst/>
          </a:prstGeom>
          <a:noFill/>
          <a:ln/>
        </p:spPr>
        <p:txBody>
          <a:bodyPr wrap="none" rtlCol="0" anchor="t"/>
          <a:lstStyle/>
          <a:p>
            <a:pPr marL="0" indent="0">
              <a:lnSpc>
                <a:spcPts val="3189"/>
              </a:lnSpc>
              <a:buNone/>
            </a:pPr>
            <a:r>
              <a:rPr lang="en-US" sz="2552" b="1" dirty="0">
                <a:solidFill>
                  <a:srgbClr val="272525"/>
                </a:solidFill>
                <a:latin typeface="Petrona" pitchFamily="34" charset="0"/>
                <a:ea typeface="Petrona" pitchFamily="34" charset="-122"/>
                <a:cs typeface="Petrona" pitchFamily="34" charset="-120"/>
              </a:rPr>
              <a:t>Individual Action</a:t>
            </a:r>
            <a:endParaRPr lang="en-US" sz="2552" dirty="0"/>
          </a:p>
        </p:txBody>
      </p:sp>
      <p:sp>
        <p:nvSpPr>
          <p:cNvPr id="8" name="Text 5"/>
          <p:cNvSpPr/>
          <p:nvPr/>
        </p:nvSpPr>
        <p:spPr>
          <a:xfrm>
            <a:off x="1666280" y="4319468"/>
            <a:ext cx="3333988" cy="1185148"/>
          </a:xfrm>
          <a:prstGeom prst="rect">
            <a:avLst/>
          </a:prstGeom>
          <a:noFill/>
          <a:ln/>
        </p:spPr>
        <p:txBody>
          <a:bodyPr wrap="square" rtlCol="0" anchor="t"/>
          <a:lstStyle/>
          <a:p>
            <a:pPr marL="0" indent="0">
              <a:lnSpc>
                <a:spcPts val="3110"/>
              </a:lnSpc>
              <a:buNone/>
            </a:pPr>
            <a:r>
              <a:rPr lang="en-US" sz="1944" dirty="0">
                <a:solidFill>
                  <a:srgbClr val="272525"/>
                </a:solidFill>
                <a:latin typeface="Inter" pitchFamily="34" charset="0"/>
                <a:ea typeface="Inter" pitchFamily="34" charset="-122"/>
                <a:cs typeface="Inter" pitchFamily="34" charset="-120"/>
              </a:rPr>
              <a:t>Adopt sustainable habits, advocate for justice, prioritize mental health.</a:t>
            </a:r>
            <a:endParaRPr lang="en-US" sz="1944" dirty="0"/>
          </a:p>
        </p:txBody>
      </p:sp>
      <p:sp>
        <p:nvSpPr>
          <p:cNvPr id="9" name="Shape 6"/>
          <p:cNvSpPr/>
          <p:nvPr/>
        </p:nvSpPr>
        <p:spPr>
          <a:xfrm>
            <a:off x="5247084" y="3766304"/>
            <a:ext cx="555427" cy="555427"/>
          </a:xfrm>
          <a:prstGeom prst="roundRect">
            <a:avLst>
              <a:gd name="adj" fmla="val 18669"/>
            </a:avLst>
          </a:prstGeom>
          <a:solidFill>
            <a:srgbClr val="CCEEFF"/>
          </a:solidFill>
          <a:ln w="15240">
            <a:solidFill>
              <a:srgbClr val="B2D4E5"/>
            </a:solidFill>
            <a:prstDash val="solid"/>
          </a:ln>
        </p:spPr>
      </p:sp>
      <p:sp>
        <p:nvSpPr>
          <p:cNvPr id="10" name="Text 7"/>
          <p:cNvSpPr/>
          <p:nvPr/>
        </p:nvSpPr>
        <p:spPr>
          <a:xfrm>
            <a:off x="5414486" y="3849529"/>
            <a:ext cx="220504" cy="388858"/>
          </a:xfrm>
          <a:prstGeom prst="rect">
            <a:avLst/>
          </a:prstGeom>
          <a:noFill/>
          <a:ln/>
        </p:spPr>
        <p:txBody>
          <a:bodyPr wrap="none" rtlCol="0" anchor="t"/>
          <a:lstStyle/>
          <a:p>
            <a:pPr marL="0" indent="0" algn="ctr">
              <a:lnSpc>
                <a:spcPts val="3062"/>
              </a:lnSpc>
              <a:buNone/>
            </a:pPr>
            <a:r>
              <a:rPr lang="en-US" sz="3062" b="1" dirty="0">
                <a:solidFill>
                  <a:srgbClr val="272525"/>
                </a:solidFill>
                <a:latin typeface="Petrona" pitchFamily="34" charset="0"/>
                <a:ea typeface="Petrona" pitchFamily="34" charset="-122"/>
                <a:cs typeface="Petrona" pitchFamily="34" charset="-120"/>
              </a:rPr>
              <a:t>2</a:t>
            </a:r>
            <a:endParaRPr lang="en-US" sz="3062" dirty="0"/>
          </a:p>
        </p:txBody>
      </p:sp>
      <p:sp>
        <p:nvSpPr>
          <p:cNvPr id="11" name="Text 8"/>
          <p:cNvSpPr/>
          <p:nvPr/>
        </p:nvSpPr>
        <p:spPr>
          <a:xfrm>
            <a:off x="6049328" y="3766304"/>
            <a:ext cx="3240405" cy="405051"/>
          </a:xfrm>
          <a:prstGeom prst="rect">
            <a:avLst/>
          </a:prstGeom>
          <a:noFill/>
          <a:ln/>
        </p:spPr>
        <p:txBody>
          <a:bodyPr wrap="none" rtlCol="0" anchor="t"/>
          <a:lstStyle/>
          <a:p>
            <a:pPr marL="0" indent="0">
              <a:lnSpc>
                <a:spcPts val="3189"/>
              </a:lnSpc>
              <a:buNone/>
            </a:pPr>
            <a:r>
              <a:rPr lang="en-US" sz="2552" b="1" dirty="0">
                <a:solidFill>
                  <a:srgbClr val="272525"/>
                </a:solidFill>
                <a:latin typeface="Petrona" pitchFamily="34" charset="0"/>
                <a:ea typeface="Petrona" pitchFamily="34" charset="-122"/>
                <a:cs typeface="Petrona" pitchFamily="34" charset="-120"/>
              </a:rPr>
              <a:t>Community Efforts</a:t>
            </a:r>
            <a:endParaRPr lang="en-US" sz="2552" dirty="0"/>
          </a:p>
        </p:txBody>
      </p:sp>
      <p:sp>
        <p:nvSpPr>
          <p:cNvPr id="12" name="Text 9"/>
          <p:cNvSpPr/>
          <p:nvPr/>
        </p:nvSpPr>
        <p:spPr>
          <a:xfrm>
            <a:off x="6049328" y="4319468"/>
            <a:ext cx="3333988" cy="1185148"/>
          </a:xfrm>
          <a:prstGeom prst="rect">
            <a:avLst/>
          </a:prstGeom>
          <a:noFill/>
          <a:ln/>
        </p:spPr>
        <p:txBody>
          <a:bodyPr wrap="square" rtlCol="0" anchor="t"/>
          <a:lstStyle/>
          <a:p>
            <a:pPr marL="0" indent="0">
              <a:lnSpc>
                <a:spcPts val="3110"/>
              </a:lnSpc>
              <a:buNone/>
            </a:pPr>
            <a:r>
              <a:rPr lang="en-US" sz="1944" dirty="0">
                <a:solidFill>
                  <a:srgbClr val="272525"/>
                </a:solidFill>
                <a:latin typeface="Inter" pitchFamily="34" charset="0"/>
                <a:ea typeface="Inter" pitchFamily="34" charset="-122"/>
                <a:cs typeface="Inter" pitchFamily="34" charset="-120"/>
              </a:rPr>
              <a:t>Build support networks, promote inclusion, address local issues.</a:t>
            </a:r>
            <a:endParaRPr lang="en-US" sz="1944" dirty="0"/>
          </a:p>
        </p:txBody>
      </p:sp>
      <p:sp>
        <p:nvSpPr>
          <p:cNvPr id="13" name="Shape 10"/>
          <p:cNvSpPr/>
          <p:nvPr/>
        </p:nvSpPr>
        <p:spPr>
          <a:xfrm>
            <a:off x="9630132" y="3766304"/>
            <a:ext cx="555427" cy="555427"/>
          </a:xfrm>
          <a:prstGeom prst="roundRect">
            <a:avLst>
              <a:gd name="adj" fmla="val 18669"/>
            </a:avLst>
          </a:prstGeom>
          <a:solidFill>
            <a:srgbClr val="CCEEFF"/>
          </a:solidFill>
          <a:ln w="15240">
            <a:solidFill>
              <a:srgbClr val="B2D4E5"/>
            </a:solidFill>
            <a:prstDash val="solid"/>
          </a:ln>
        </p:spPr>
      </p:sp>
      <p:sp>
        <p:nvSpPr>
          <p:cNvPr id="14" name="Text 11"/>
          <p:cNvSpPr/>
          <p:nvPr/>
        </p:nvSpPr>
        <p:spPr>
          <a:xfrm>
            <a:off x="9797772" y="3849529"/>
            <a:ext cx="220028" cy="388858"/>
          </a:xfrm>
          <a:prstGeom prst="rect">
            <a:avLst/>
          </a:prstGeom>
          <a:noFill/>
          <a:ln/>
        </p:spPr>
        <p:txBody>
          <a:bodyPr wrap="none" rtlCol="0" anchor="t"/>
          <a:lstStyle/>
          <a:p>
            <a:pPr marL="0" indent="0" algn="ctr">
              <a:lnSpc>
                <a:spcPts val="3062"/>
              </a:lnSpc>
              <a:buNone/>
            </a:pPr>
            <a:r>
              <a:rPr lang="en-US" sz="3062" b="1" dirty="0">
                <a:solidFill>
                  <a:srgbClr val="272525"/>
                </a:solidFill>
                <a:latin typeface="Petrona" pitchFamily="34" charset="0"/>
                <a:ea typeface="Petrona" pitchFamily="34" charset="-122"/>
                <a:cs typeface="Petrona" pitchFamily="34" charset="-120"/>
              </a:rPr>
              <a:t>3</a:t>
            </a:r>
            <a:endParaRPr lang="en-US" sz="3062" dirty="0"/>
          </a:p>
        </p:txBody>
      </p:sp>
      <p:sp>
        <p:nvSpPr>
          <p:cNvPr id="15" name="Text 12"/>
          <p:cNvSpPr/>
          <p:nvPr/>
        </p:nvSpPr>
        <p:spPr>
          <a:xfrm>
            <a:off x="10432375" y="3766304"/>
            <a:ext cx="3240405" cy="405051"/>
          </a:xfrm>
          <a:prstGeom prst="rect">
            <a:avLst/>
          </a:prstGeom>
          <a:noFill/>
          <a:ln/>
        </p:spPr>
        <p:txBody>
          <a:bodyPr wrap="none" rtlCol="0" anchor="t"/>
          <a:lstStyle/>
          <a:p>
            <a:pPr marL="0" indent="0">
              <a:lnSpc>
                <a:spcPts val="3189"/>
              </a:lnSpc>
              <a:buNone/>
            </a:pPr>
            <a:r>
              <a:rPr lang="en-US" sz="2552" b="1" dirty="0">
                <a:solidFill>
                  <a:srgbClr val="272525"/>
                </a:solidFill>
                <a:latin typeface="Petrona" pitchFamily="34" charset="0"/>
                <a:ea typeface="Petrona" pitchFamily="34" charset="-122"/>
                <a:cs typeface="Petrona" pitchFamily="34" charset="-120"/>
              </a:rPr>
              <a:t>Government's Role</a:t>
            </a:r>
            <a:endParaRPr lang="en-US" sz="2552" dirty="0"/>
          </a:p>
        </p:txBody>
      </p:sp>
      <p:sp>
        <p:nvSpPr>
          <p:cNvPr id="16" name="Text 13"/>
          <p:cNvSpPr/>
          <p:nvPr/>
        </p:nvSpPr>
        <p:spPr>
          <a:xfrm>
            <a:off x="10432375" y="4319468"/>
            <a:ext cx="3333988" cy="1185148"/>
          </a:xfrm>
          <a:prstGeom prst="rect">
            <a:avLst/>
          </a:prstGeom>
          <a:noFill/>
          <a:ln/>
        </p:spPr>
        <p:txBody>
          <a:bodyPr wrap="square" rtlCol="0" anchor="t"/>
          <a:lstStyle/>
          <a:p>
            <a:pPr marL="0" indent="0">
              <a:lnSpc>
                <a:spcPts val="3110"/>
              </a:lnSpc>
              <a:buNone/>
            </a:pPr>
            <a:r>
              <a:rPr lang="en-US" sz="1944" dirty="0">
                <a:solidFill>
                  <a:srgbClr val="272525"/>
                </a:solidFill>
                <a:latin typeface="Inter" pitchFamily="34" charset="0"/>
                <a:ea typeface="Inter" pitchFamily="34" charset="-122"/>
                <a:cs typeface="Inter" pitchFamily="34" charset="-120"/>
              </a:rPr>
              <a:t>Enact policies, invest in infrastructure, enable sustainable development.</a:t>
            </a:r>
            <a:endParaRPr lang="en-US" sz="1944"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699</Words>
  <Application>Microsoft Office PowerPoint</Application>
  <PresentationFormat>Custom</PresentationFormat>
  <Paragraphs>98</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Inter</vt:lpstr>
      <vt:lpstr>Petrona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KAYCE .</cp:lastModifiedBy>
  <cp:revision>2</cp:revision>
  <dcterms:created xsi:type="dcterms:W3CDTF">2024-08-08T11:35:27Z</dcterms:created>
  <dcterms:modified xsi:type="dcterms:W3CDTF">2024-08-08T11:50:35Z</dcterms:modified>
</cp:coreProperties>
</file>